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mov" ContentType="video/quicktime"/>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1.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92" r:id="rId4"/>
  </p:sldMasterIdLst>
  <p:notesMasterIdLst>
    <p:notesMasterId r:id="rId59"/>
  </p:notesMasterIdLst>
  <p:sldIdLst>
    <p:sldId id="256" r:id="rId5"/>
    <p:sldId id="404" r:id="rId6"/>
    <p:sldId id="339" r:id="rId7"/>
    <p:sldId id="330" r:id="rId8"/>
    <p:sldId id="338" r:id="rId9"/>
    <p:sldId id="340" r:id="rId10"/>
    <p:sldId id="540" r:id="rId11"/>
    <p:sldId id="342" r:id="rId12"/>
    <p:sldId id="537" r:id="rId13"/>
    <p:sldId id="351" r:id="rId14"/>
    <p:sldId id="539" r:id="rId15"/>
    <p:sldId id="360" r:id="rId16"/>
    <p:sldId id="541" r:id="rId17"/>
    <p:sldId id="345" r:id="rId18"/>
    <p:sldId id="524" r:id="rId19"/>
    <p:sldId id="350" r:id="rId20"/>
    <p:sldId id="523" r:id="rId21"/>
    <p:sldId id="522" r:id="rId22"/>
    <p:sldId id="331" r:id="rId23"/>
    <p:sldId id="369" r:id="rId24"/>
    <p:sldId id="383" r:id="rId25"/>
    <p:sldId id="525" r:id="rId26"/>
    <p:sldId id="526" r:id="rId27"/>
    <p:sldId id="527" r:id="rId28"/>
    <p:sldId id="534" r:id="rId29"/>
    <p:sldId id="528" r:id="rId30"/>
    <p:sldId id="535" r:id="rId31"/>
    <p:sldId id="529" r:id="rId32"/>
    <p:sldId id="272" r:id="rId33"/>
    <p:sldId id="273" r:id="rId34"/>
    <p:sldId id="542" r:id="rId35"/>
    <p:sldId id="543" r:id="rId36"/>
    <p:sldId id="544" r:id="rId37"/>
    <p:sldId id="545" r:id="rId38"/>
    <p:sldId id="546" r:id="rId39"/>
    <p:sldId id="547" r:id="rId40"/>
    <p:sldId id="556" r:id="rId41"/>
    <p:sldId id="548" r:id="rId42"/>
    <p:sldId id="549" r:id="rId43"/>
    <p:sldId id="550" r:id="rId44"/>
    <p:sldId id="551" r:id="rId45"/>
    <p:sldId id="553" r:id="rId46"/>
    <p:sldId id="274" r:id="rId47"/>
    <p:sldId id="269" r:id="rId48"/>
    <p:sldId id="557" r:id="rId49"/>
    <p:sldId id="560" r:id="rId50"/>
    <p:sldId id="554" r:id="rId51"/>
    <p:sldId id="555" r:id="rId52"/>
    <p:sldId id="346" r:id="rId53"/>
    <p:sldId id="347" r:id="rId54"/>
    <p:sldId id="348" r:id="rId55"/>
    <p:sldId id="530" r:id="rId56"/>
    <p:sldId id="533" r:id="rId57"/>
    <p:sldId id="536" r:id="rId5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ohn M. Shaver" initials="JMS" lastIdx="20" clrIdx="0">
    <p:extLst>
      <p:ext uri="{19B8F6BF-5375-455C-9EA6-DF929625EA0E}">
        <p15:presenceInfo xmlns:p15="http://schemas.microsoft.com/office/powerpoint/2012/main" userId="S::John.Shaver@inl.gov::371acd96-c5d1-45c8-bef4-110f37af7b29"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7519E"/>
    <a:srgbClr val="2DA9E1"/>
    <a:srgbClr val="1C3665"/>
    <a:srgbClr val="8EC42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442"/>
    <p:restoredTop sz="80884"/>
  </p:normalViewPr>
  <p:slideViewPr>
    <p:cSldViewPr snapToGrid="0" snapToObjects="1">
      <p:cViewPr varScale="1">
        <p:scale>
          <a:sx n="102" d="100"/>
          <a:sy n="102" d="100"/>
        </p:scale>
        <p:origin x="2728"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5" Type="http://schemas.openxmlformats.org/officeDocument/2006/relationships/slide" Target="slides/slide1.xml"/><Relationship Id="rId61" Type="http://schemas.openxmlformats.org/officeDocument/2006/relationships/presProps" Target="presProp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notesMaster" Target="notesMasters/notesMaster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909992B-A26C-6A4B-AC27-2602734F2866}" type="datetimeFigureOut">
              <a:rPr lang="en-US" smtClean="0"/>
              <a:t>4/5/22</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A0CCFD4-A7F8-054B-8822-BC244B953582}" type="slidenum">
              <a:rPr lang="en-US" smtClean="0"/>
              <a:t>‹#›</a:t>
            </a:fld>
            <a:endParaRPr lang="en-US"/>
          </a:p>
        </p:txBody>
      </p:sp>
    </p:spTree>
    <p:extLst>
      <p:ext uri="{BB962C8B-B14F-4D97-AF65-F5344CB8AC3E}">
        <p14:creationId xmlns:p14="http://schemas.microsoft.com/office/powerpoint/2010/main" val="24370120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 going to be talking about the work we’ve been doing on the gaseous swelling model</a:t>
            </a:r>
          </a:p>
          <a:p>
            <a:r>
              <a:rPr lang="en-US" dirty="0"/>
              <a:t>In U-</a:t>
            </a:r>
            <a:r>
              <a:rPr lang="en-US" dirty="0" err="1"/>
              <a:t>Zr</a:t>
            </a:r>
            <a:r>
              <a:rPr lang="en-US" dirty="0"/>
              <a:t> and U-Pu-</a:t>
            </a:r>
            <a:r>
              <a:rPr lang="en-US" dirty="0" err="1"/>
              <a:t>Zr</a:t>
            </a:r>
            <a:r>
              <a:rPr lang="en-US" dirty="0"/>
              <a:t> fuels, in the center portions of the fuel pin the fuel is in primarily in the gamma phase which has the BCC crystal structure</a:t>
            </a:r>
          </a:p>
          <a:p>
            <a:r>
              <a:rPr lang="en-US" dirty="0"/>
              <a:t>Depending on the temperature there may also be some fraction of the alpha or beta phases</a:t>
            </a:r>
          </a:p>
          <a:p>
            <a:r>
              <a:rPr lang="en-US" dirty="0"/>
              <a:t>In the gamma phase, the microstructure of irradiated fuels is dominated by large FG bubble such as what’s shown here, and these bubbles dominate the swelling behavior </a:t>
            </a:r>
          </a:p>
          <a:p>
            <a:r>
              <a:rPr lang="en-US" dirty="0"/>
              <a:t>In the outer periphery of the pin the microstructure is a mixture of the alpha and delta phases which have a lamellar microstructure</a:t>
            </a:r>
          </a:p>
          <a:p>
            <a:r>
              <a:rPr lang="en-US" dirty="0"/>
              <a:t>The mechanism for swelling in the alpha phase is different, the mechanism seems to be the formation of tears along grain boundaries</a:t>
            </a:r>
          </a:p>
          <a:p>
            <a:r>
              <a:rPr lang="en-US" dirty="0"/>
              <a:t>The current model assumes assumes swelling is governed by the bubble growth mechanism, so in other words it neglects the tearing mechanism in the alpha phase and essentially assumes all swelling is caused by the FG bubble mechanism</a:t>
            </a:r>
          </a:p>
          <a:p>
            <a:r>
              <a:rPr lang="en-US" dirty="0"/>
              <a:t>Andrea will talk a little more about how we’re trying to improve on that but the remainder of my talk is going to be focused on the gamma phase</a:t>
            </a:r>
          </a:p>
        </p:txBody>
      </p:sp>
      <p:sp>
        <p:nvSpPr>
          <p:cNvPr id="4" name="Slide Number Placeholder 3"/>
          <p:cNvSpPr>
            <a:spLocks noGrp="1"/>
          </p:cNvSpPr>
          <p:nvPr>
            <p:ph type="sldNum" sz="quarter" idx="5"/>
          </p:nvPr>
        </p:nvSpPr>
        <p:spPr/>
        <p:txBody>
          <a:bodyPr/>
          <a:lstStyle/>
          <a:p>
            <a:fld id="{D0E5B08D-7E9E-4F26-8301-A44CB4E8BFCD}" type="slidenum">
              <a:rPr lang="en-US" smtClean="0"/>
              <a:t>3</a:t>
            </a:fld>
            <a:endParaRPr lang="en-US"/>
          </a:p>
        </p:txBody>
      </p:sp>
    </p:spTree>
    <p:extLst>
      <p:ext uri="{BB962C8B-B14F-4D97-AF65-F5344CB8AC3E}">
        <p14:creationId xmlns:p14="http://schemas.microsoft.com/office/powerpoint/2010/main" val="20619347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313DB94-A417-4F12-A1C1-FBB6F1CB2F0D}" type="slidenum">
              <a:rPr lang="en-US" smtClean="0"/>
              <a:t>15</a:t>
            </a:fld>
            <a:endParaRPr lang="en-US" dirty="0"/>
          </a:p>
        </p:txBody>
      </p:sp>
    </p:spTree>
    <p:extLst>
      <p:ext uri="{BB962C8B-B14F-4D97-AF65-F5344CB8AC3E}">
        <p14:creationId xmlns:p14="http://schemas.microsoft.com/office/powerpoint/2010/main" val="35721741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There has been a renewed interest in recent years in using U3Si2 as a fuel for commercial LWRs due to it potentially better performance in accident scenarios</a:t>
            </a:r>
          </a:p>
          <a:p>
            <a:endParaRPr lang="en-US" baseline="0" dirty="0"/>
          </a:p>
          <a:p>
            <a:r>
              <a:rPr lang="en-US" baseline="0" dirty="0"/>
              <a:t>Compared with UO2 it does have a lower melting temp.</a:t>
            </a:r>
          </a:p>
          <a:p>
            <a:r>
              <a:rPr lang="en-US" baseline="0" dirty="0"/>
              <a:t>But it does have a significantly higher thermal conductivity, which it’s believed will give a higher margin to the melting temp in accident scenarios</a:t>
            </a:r>
          </a:p>
          <a:p>
            <a:r>
              <a:rPr lang="en-US" baseline="0" dirty="0"/>
              <a:t>However the swelling and fission gas behavior of U3Si2 is not nearly so well understood as in UO2, </a:t>
            </a:r>
          </a:p>
          <a:p>
            <a:r>
              <a:rPr lang="en-US" baseline="0" dirty="0"/>
              <a:t>Although there is a lot more data on U3Si2 operating as a dispersion fuel at low temps in research reactors, there is a lot less data on U3Si2 at higher temperatures such as would be experienced in a commercial LWR</a:t>
            </a:r>
          </a:p>
          <a:p>
            <a:r>
              <a:rPr lang="en-US" baseline="0" dirty="0"/>
              <a:t>However the data that is out there at higher temps suggests that the fuel remains crystalline rather than </a:t>
            </a:r>
            <a:r>
              <a:rPr lang="en-US" baseline="0" dirty="0" err="1"/>
              <a:t>amorphizing</a:t>
            </a:r>
            <a:r>
              <a:rPr lang="en-US" baseline="0" dirty="0"/>
              <a:t>, </a:t>
            </a:r>
          </a:p>
          <a:p>
            <a:r>
              <a:rPr lang="en-US" baseline="0" dirty="0"/>
              <a:t>The microstructure also seems to be similar to UO2 fuel, where you have a polycrystalline microstructure with intragranular fission gas bubbles within the grains that are very small, with diameters on the order of nm</a:t>
            </a:r>
          </a:p>
          <a:p>
            <a:r>
              <a:rPr lang="en-US" baseline="0" dirty="0"/>
              <a:t>And you also have intergranular or GB bubbles that are much larger, on the order of hundreds of microns</a:t>
            </a:r>
          </a:p>
          <a:p>
            <a:r>
              <a:rPr lang="en-US" baseline="0" dirty="0"/>
              <a:t>So based on these assumptions on the microstructure, in order to predict the performance of U3Si2 fuel in pellet form in commercial LWRs, a model was recently developed in INL’s engineering fuel performance code, BISON</a:t>
            </a:r>
          </a:p>
        </p:txBody>
      </p:sp>
      <p:sp>
        <p:nvSpPr>
          <p:cNvPr id="4" name="Slide Number Placeholder 3"/>
          <p:cNvSpPr>
            <a:spLocks noGrp="1"/>
          </p:cNvSpPr>
          <p:nvPr>
            <p:ph type="sldNum" sz="quarter" idx="10"/>
          </p:nvPr>
        </p:nvSpPr>
        <p:spPr/>
        <p:txBody>
          <a:bodyPr/>
          <a:lstStyle/>
          <a:p>
            <a:fld id="{DC467437-FE57-AE4D-9793-B231528A0063}" type="slidenum">
              <a:rPr lang="en-US" smtClean="0"/>
              <a:t>16</a:t>
            </a:fld>
            <a:endParaRPr lang="en-US"/>
          </a:p>
        </p:txBody>
      </p:sp>
    </p:spTree>
    <p:extLst>
      <p:ext uri="{BB962C8B-B14F-4D97-AF65-F5344CB8AC3E}">
        <p14:creationId xmlns:p14="http://schemas.microsoft.com/office/powerpoint/2010/main" val="36964066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part of the development of that model they did a </a:t>
            </a:r>
            <a:r>
              <a:rPr lang="en-US" dirty="0" err="1"/>
              <a:t>sensivitity</a:t>
            </a:r>
            <a:r>
              <a:rPr lang="en-US" dirty="0"/>
              <a:t> analysis of the factors that affect FGR and swelling</a:t>
            </a:r>
          </a:p>
          <a:p>
            <a:r>
              <a:rPr lang="en-US" dirty="0"/>
              <a:t>Because there isn’t much data available on U3Si2, many of the parameters needed for the model aren’t well known</a:t>
            </a:r>
          </a:p>
          <a:p>
            <a:r>
              <a:rPr lang="en-US" dirty="0"/>
              <a:t>So what we wanted to do was to use the sensitivity analysis t to guide us toward the most important parameters to focus on with LLS calculations </a:t>
            </a:r>
          </a:p>
          <a:p>
            <a:r>
              <a:rPr lang="en-US" dirty="0"/>
              <a:t>So a few of the parameters that had the greatest impact were the bubble dihedral angle and…</a:t>
            </a:r>
          </a:p>
          <a:p>
            <a:r>
              <a:rPr lang="en-US" dirty="0"/>
              <a:t>These are parameters for which measured values aren’t available</a:t>
            </a:r>
          </a:p>
          <a:p>
            <a:r>
              <a:rPr lang="en-US" dirty="0"/>
              <a:t>But thanks to the work done by Ben Beeler and others we have an interatomic potential that could be used to calculate these parameters by MD</a:t>
            </a:r>
          </a:p>
          <a:p>
            <a:r>
              <a:rPr lang="en-US" dirty="0"/>
              <a:t>So the surface energy is calculated with this potential at varying temps. And input to Bison</a:t>
            </a:r>
          </a:p>
          <a:p>
            <a:r>
              <a:rPr lang="en-US" dirty="0"/>
              <a:t>Ben also calc the GB energies and those with the surface energies determine the bubble dihedral angle</a:t>
            </a:r>
          </a:p>
          <a:p>
            <a:r>
              <a:rPr lang="en-US" dirty="0"/>
              <a:t>So in addition to using those quantities directly in BISON we’re also using this data to parameterize the Marmot phase-field model</a:t>
            </a:r>
          </a:p>
          <a:p>
            <a:endParaRPr lang="en-US" dirty="0"/>
          </a:p>
        </p:txBody>
      </p:sp>
      <p:sp>
        <p:nvSpPr>
          <p:cNvPr id="4" name="Slide Number Placeholder 3"/>
          <p:cNvSpPr>
            <a:spLocks noGrp="1"/>
          </p:cNvSpPr>
          <p:nvPr>
            <p:ph type="sldNum" sz="quarter" idx="5"/>
          </p:nvPr>
        </p:nvSpPr>
        <p:spPr/>
        <p:txBody>
          <a:bodyPr/>
          <a:lstStyle/>
          <a:p>
            <a:fld id="{5313DB94-A417-4F12-A1C1-FBB6F1CB2F0D}" type="slidenum">
              <a:rPr lang="en-US" smtClean="0"/>
              <a:t>17</a:t>
            </a:fld>
            <a:endParaRPr lang="en-US" dirty="0"/>
          </a:p>
        </p:txBody>
      </p:sp>
    </p:spTree>
    <p:extLst>
      <p:ext uri="{BB962C8B-B14F-4D97-AF65-F5344CB8AC3E}">
        <p14:creationId xmlns:p14="http://schemas.microsoft.com/office/powerpoint/2010/main" val="31221922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another factor that the sensitivity analysis found strongly impacted the swelling and FGR predictions was the saturation coverage of grain faces</a:t>
            </a:r>
          </a:p>
          <a:p>
            <a:r>
              <a:rPr lang="en-US" dirty="0"/>
              <a:t>So what that terms means, essentially the Bison model assumes that the intergranular or GB bubbles grow until they reach a certain fractional coverage, at which point all the gas is released and swelling stops. This is referred to …</a:t>
            </a:r>
          </a:p>
          <a:p>
            <a:r>
              <a:rPr lang="en-US" dirty="0"/>
              <a:t>So this value has been estimated at about 50% based on empirical measurements in UO2 but it hasn’t been determined for U3Si2. Based on that lack of data Kyle and Giovanni were using a value of 78% based on the theoretical value for a square lattice</a:t>
            </a:r>
          </a:p>
          <a:p>
            <a:r>
              <a:rPr lang="en-US" dirty="0"/>
              <a:t>So there was some past work done in our group that looked at the progress of venting of GB bubbles parametrically in UO2</a:t>
            </a:r>
          </a:p>
          <a:p>
            <a:r>
              <a:rPr lang="en-US" dirty="0"/>
              <a:t>A couple of the factors that they found really strongly affected the rate of venting were the bubble areal density and dihedral angle</a:t>
            </a:r>
          </a:p>
          <a:p>
            <a:r>
              <a:rPr lang="en-US" dirty="0"/>
              <a:t>Because this parameter has such a strong impact, we also wanted to calculate it with the U3Si2 parameters using a new model that has been developed since this previous work that incorporates some additional physics</a:t>
            </a:r>
          </a:p>
        </p:txBody>
      </p:sp>
      <p:sp>
        <p:nvSpPr>
          <p:cNvPr id="4" name="Slide Number Placeholder 3"/>
          <p:cNvSpPr>
            <a:spLocks noGrp="1"/>
          </p:cNvSpPr>
          <p:nvPr>
            <p:ph type="sldNum" sz="quarter" idx="5"/>
          </p:nvPr>
        </p:nvSpPr>
        <p:spPr/>
        <p:txBody>
          <a:bodyPr/>
          <a:lstStyle/>
          <a:p>
            <a:fld id="{5313DB94-A417-4F12-A1C1-FBB6F1CB2F0D}" type="slidenum">
              <a:rPr lang="en-US" smtClean="0"/>
              <a:t>18</a:t>
            </a:fld>
            <a:endParaRPr lang="en-US" dirty="0"/>
          </a:p>
        </p:txBody>
      </p:sp>
    </p:spTree>
    <p:extLst>
      <p:ext uri="{BB962C8B-B14F-4D97-AF65-F5344CB8AC3E}">
        <p14:creationId xmlns:p14="http://schemas.microsoft.com/office/powerpoint/2010/main" val="25585278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just to summarize the physics that this new model incorporates</a:t>
            </a:r>
            <a:endParaRPr lang="en-US" baseline="0" dirty="0"/>
          </a:p>
          <a:p>
            <a:r>
              <a:rPr lang="en-US" baseline="0" dirty="0"/>
              <a:t>We need to represent the bubble phase and multiple grains of the fuel</a:t>
            </a:r>
          </a:p>
          <a:p>
            <a:r>
              <a:rPr lang="en-US" baseline="0" dirty="0"/>
              <a:t>We want to track U vacancies and fission product species separately and include source terms for their production</a:t>
            </a:r>
          </a:p>
          <a:p>
            <a:r>
              <a:rPr lang="en-US" baseline="0" dirty="0"/>
              <a:t>We’re going to assume the gaseous fission product behavior can be approximated by the properties of </a:t>
            </a:r>
            <a:r>
              <a:rPr lang="en-US" baseline="0" dirty="0" err="1"/>
              <a:t>Xe</a:t>
            </a:r>
            <a:endParaRPr lang="en-US" baseline="0" dirty="0"/>
          </a:p>
          <a:p>
            <a:r>
              <a:rPr lang="en-US" baseline="0" dirty="0"/>
              <a:t>To capture the morphology of the bubbles we need to be able to set the surface energy of the bubbles and the GB energy based on the MD calculations I mentioned earlier</a:t>
            </a:r>
          </a:p>
          <a:p>
            <a:r>
              <a:rPr lang="en-US" baseline="0" dirty="0"/>
              <a:t>The ratio of these energies controls the semi-dihedral angle theta of the bubbles</a:t>
            </a:r>
          </a:p>
          <a:p>
            <a:r>
              <a:rPr lang="en-US" baseline="0" dirty="0"/>
              <a:t>In order to easily parameterize the model, we would like to be able to remove the bulk energy contribution to interfacial energy (similar to KKS)</a:t>
            </a:r>
          </a:p>
        </p:txBody>
      </p:sp>
      <p:sp>
        <p:nvSpPr>
          <p:cNvPr id="4" name="Slide Number Placeholder 3"/>
          <p:cNvSpPr>
            <a:spLocks noGrp="1"/>
          </p:cNvSpPr>
          <p:nvPr>
            <p:ph type="sldNum" sz="quarter" idx="10"/>
          </p:nvPr>
        </p:nvSpPr>
        <p:spPr/>
        <p:txBody>
          <a:bodyPr/>
          <a:lstStyle/>
          <a:p>
            <a:fld id="{C1580A75-DFB9-CE4B-95A6-02F6D6F56675}" type="slidenum">
              <a:rPr lang="en-US" smtClean="0"/>
              <a:pPr/>
              <a:t>19</a:t>
            </a:fld>
            <a:endParaRPr lang="en-US"/>
          </a:p>
        </p:txBody>
      </p:sp>
    </p:spTree>
    <p:extLst>
      <p:ext uri="{BB962C8B-B14F-4D97-AF65-F5344CB8AC3E}">
        <p14:creationId xmlns:p14="http://schemas.microsoft.com/office/powerpoint/2010/main" val="24493484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Times New Roman" pitchFamily="18" charset="0"/>
                <a:ea typeface="ＭＳ Ｐゴシック" charset="0"/>
              </a:rPr>
              <a:t>The model is based on a functional of the grand potential density</a:t>
            </a:r>
          </a:p>
          <a:p>
            <a:r>
              <a:rPr lang="en-US" baseline="0" dirty="0">
                <a:latin typeface="Times New Roman" pitchFamily="18" charset="0"/>
                <a:ea typeface="ＭＳ Ｐゴシック" charset="0"/>
              </a:rPr>
              <a:t>it’s based on </a:t>
            </a:r>
            <a:r>
              <a:rPr lang="en-US" sz="1200" kern="1200" dirty="0">
                <a:solidFill>
                  <a:schemeClr val="tx1"/>
                </a:solidFill>
                <a:latin typeface="Times New Roman" pitchFamily="18" charset="0"/>
                <a:ea typeface="ＭＳ Ｐゴシック" charset="0"/>
                <a:cs typeface="+mn-cs"/>
              </a:rPr>
              <a:t>a multi-phase, multi-op extension to the grand-potential</a:t>
            </a:r>
            <a:r>
              <a:rPr lang="en-US" sz="1200" kern="1200" baseline="0" dirty="0">
                <a:solidFill>
                  <a:schemeClr val="tx1"/>
                </a:solidFill>
                <a:latin typeface="Times New Roman" pitchFamily="18" charset="0"/>
                <a:ea typeface="ＭＳ Ｐゴシック" charset="0"/>
                <a:cs typeface="+mn-cs"/>
              </a:rPr>
              <a:t> model originally developed by Plapp</a:t>
            </a:r>
          </a:p>
          <a:p>
            <a:r>
              <a:rPr lang="en-US" sz="1200" kern="1200" baseline="0" dirty="0">
                <a:solidFill>
                  <a:schemeClr val="tx1"/>
                </a:solidFill>
                <a:latin typeface="Times New Roman" pitchFamily="18" charset="0"/>
                <a:ea typeface="ＭＳ Ｐゴシック" charset="0"/>
                <a:cs typeface="+mn-cs"/>
              </a:rPr>
              <a:t>It has some nice features: it allows us to remove the bulk energy contribution to the interfacial energy. That makes it easier to parameterize</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a:solidFill>
                  <a:schemeClr val="tx1"/>
                </a:solidFill>
                <a:latin typeface="Times New Roman" pitchFamily="18" charset="0"/>
                <a:ea typeface="ＭＳ Ｐゴシック" charset="0"/>
                <a:cs typeface="+mn-cs"/>
              </a:rPr>
              <a:t>That also allows us to decouple the interfacial energy from the interfacial thickness, which means we can use a wider interface and therefore a coarser mesh, which improves performance</a:t>
            </a:r>
          </a:p>
          <a:p>
            <a:r>
              <a:rPr lang="en-US" sz="1200" kern="1200" baseline="0" dirty="0">
                <a:solidFill>
                  <a:schemeClr val="tx1"/>
                </a:solidFill>
                <a:latin typeface="Times New Roman" pitchFamily="18" charset="0"/>
                <a:ea typeface="ＭＳ Ｐゴシック" charset="0"/>
                <a:cs typeface="+mn-cs"/>
              </a:rPr>
              <a:t>It’s similar in that respect to the KKS phase-field model, for those who might be familiar with that model, but we don’t need separate phase concentration variables as in the KKS model, so its performance is improved</a:t>
            </a:r>
          </a:p>
          <a:p>
            <a:r>
              <a:rPr lang="en-US" sz="1200" kern="1200" baseline="0" dirty="0">
                <a:solidFill>
                  <a:schemeClr val="tx1"/>
                </a:solidFill>
                <a:latin typeface="Times New Roman" pitchFamily="18" charset="0"/>
                <a:ea typeface="ＭＳ Ｐゴシック" charset="0"/>
                <a:cs typeface="+mn-cs"/>
              </a:rPr>
              <a:t>It prevents the spurious formation of additional phases at two-phase interfaces, which is a problem that plagues many other multi-phase field models</a:t>
            </a:r>
          </a:p>
          <a:p>
            <a:endParaRPr lang="en-US" dirty="0"/>
          </a:p>
        </p:txBody>
      </p:sp>
      <p:sp>
        <p:nvSpPr>
          <p:cNvPr id="4" name="Slide Number Placeholder 3"/>
          <p:cNvSpPr>
            <a:spLocks noGrp="1"/>
          </p:cNvSpPr>
          <p:nvPr>
            <p:ph type="sldNum" sz="quarter" idx="10"/>
          </p:nvPr>
        </p:nvSpPr>
        <p:spPr/>
        <p:txBody>
          <a:bodyPr/>
          <a:lstStyle/>
          <a:p>
            <a:fld id="{C1580A75-DFB9-CE4B-95A6-02F6D6F56675}" type="slidenum">
              <a:rPr lang="en-US" smtClean="0"/>
              <a:pPr/>
              <a:t>20</a:t>
            </a:fld>
            <a:endParaRPr lang="en-US"/>
          </a:p>
        </p:txBody>
      </p:sp>
    </p:spTree>
    <p:extLst>
      <p:ext uri="{BB962C8B-B14F-4D97-AF65-F5344CB8AC3E}">
        <p14:creationId xmlns:p14="http://schemas.microsoft.com/office/powerpoint/2010/main" val="19493858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So for the evolution equations for the model are derived from the grand potential functional I showed in the previous slide</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have an AC equation for each OP</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Then for the densities of each defect species, we change to an evolution equation for the chemical potential of each species</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So we have a term incorporating the diffusion coefficients which we take from Cooper’s calcs</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And these source terms represent defect production, and we’re using the simplifying assumption that we have a net vacancy production rate rather than tracking interstitial and vacancy production and recomb.</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frac</a:t>
            </a:r>
            <a:r>
              <a:rPr lang="en-US" sz="1200" kern="1200" dirty="0">
                <a:solidFill>
                  <a:schemeClr val="tx1"/>
                </a:solidFill>
                <a:effectLst/>
                <a:latin typeface="+mn-lt"/>
                <a:ea typeface="+mn-ea"/>
                <a:cs typeface="+mn-cs"/>
              </a:rPr>
              <a:t>{\partial \</a:t>
            </a:r>
            <a:r>
              <a:rPr lang="en-US" sz="1200" kern="1200" dirty="0" err="1">
                <a:solidFill>
                  <a:schemeClr val="tx1"/>
                </a:solidFill>
                <a:effectLst/>
                <a:latin typeface="+mn-lt"/>
                <a:ea typeface="+mn-ea"/>
                <a:cs typeface="+mn-cs"/>
              </a:rPr>
              <a:t>mu_g</a:t>
            </a:r>
            <a:r>
              <a:rPr lang="en-US" sz="1200" kern="1200" dirty="0">
                <a:solidFill>
                  <a:schemeClr val="tx1"/>
                </a:solidFill>
                <a:effectLst/>
                <a:latin typeface="+mn-lt"/>
                <a:ea typeface="+mn-ea"/>
                <a:cs typeface="+mn-cs"/>
              </a:rPr>
              <a:t>}{\partial t} =  \</a:t>
            </a:r>
            <a:r>
              <a:rPr lang="en-US" sz="1200" kern="1200" dirty="0" err="1">
                <a:solidFill>
                  <a:schemeClr val="tx1"/>
                </a:solidFill>
                <a:effectLst/>
                <a:latin typeface="+mn-lt"/>
                <a:ea typeface="+mn-ea"/>
                <a:cs typeface="+mn-cs"/>
              </a:rPr>
              <a:t>frac</a:t>
            </a:r>
            <a:r>
              <a:rPr lang="en-US" sz="1200" kern="1200" dirty="0">
                <a:solidFill>
                  <a:schemeClr val="tx1"/>
                </a:solidFill>
                <a:effectLst/>
                <a:latin typeface="+mn-lt"/>
                <a:ea typeface="+mn-ea"/>
                <a:cs typeface="+mn-cs"/>
              </a:rPr>
              <a:t>{1}{\</a:t>
            </a:r>
            <a:r>
              <a:rPr lang="en-US" sz="1200" kern="1200" dirty="0" err="1">
                <a:solidFill>
                  <a:schemeClr val="tx1"/>
                </a:solidFill>
                <a:effectLst/>
                <a:latin typeface="+mn-lt"/>
                <a:ea typeface="+mn-ea"/>
                <a:cs typeface="+mn-cs"/>
              </a:rPr>
              <a:t>chi_g</a:t>
            </a:r>
            <a:r>
              <a:rPr lang="en-US" sz="1200" kern="1200" dirty="0">
                <a:solidFill>
                  <a:schemeClr val="tx1"/>
                </a:solidFill>
                <a:effectLst/>
                <a:latin typeface="+mn-lt"/>
                <a:ea typeface="+mn-ea"/>
                <a:cs typeface="+mn-cs"/>
              </a:rPr>
              <a:t>} \left[ \</a:t>
            </a:r>
            <a:r>
              <a:rPr lang="en-US" sz="1200" kern="1200" dirty="0" err="1">
                <a:solidFill>
                  <a:schemeClr val="tx1"/>
                </a:solidFill>
                <a:effectLst/>
                <a:latin typeface="+mn-lt"/>
                <a:ea typeface="+mn-ea"/>
                <a:cs typeface="+mn-cs"/>
              </a:rPr>
              <a:t>nabla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cdot</a:t>
            </a:r>
            <a:r>
              <a:rPr lang="en-US" sz="1200" kern="1200" dirty="0">
                <a:solidFill>
                  <a:schemeClr val="tx1"/>
                </a:solidFill>
                <a:effectLst/>
                <a:latin typeface="+mn-lt"/>
                <a:ea typeface="+mn-ea"/>
                <a:cs typeface="+mn-cs"/>
              </a:rPr>
              <a:t> \left(</a:t>
            </a:r>
            <a:r>
              <a:rPr lang="en-US" sz="1200" kern="1200" dirty="0" err="1">
                <a:solidFill>
                  <a:schemeClr val="tx1"/>
                </a:solidFill>
                <a:effectLst/>
                <a:latin typeface="+mn-lt"/>
                <a:ea typeface="+mn-ea"/>
                <a:cs typeface="+mn-cs"/>
              </a:rPr>
              <a:t>D_g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chi_g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nabla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mu_g</a:t>
            </a:r>
            <a:r>
              <a:rPr lang="en-US" sz="1200" kern="1200" dirty="0">
                <a:solidFill>
                  <a:schemeClr val="tx1"/>
                </a:solidFill>
                <a:effectLst/>
                <a:latin typeface="+mn-lt"/>
                <a:ea typeface="+mn-ea"/>
                <a:cs typeface="+mn-cs"/>
              </a:rPr>
              <a:t> \right) + </a:t>
            </a:r>
            <a:r>
              <a:rPr lang="en-US" sz="1200" kern="1200" dirty="0" err="1">
                <a:solidFill>
                  <a:schemeClr val="tx1"/>
                </a:solidFill>
                <a:effectLst/>
                <a:latin typeface="+mn-lt"/>
                <a:ea typeface="+mn-ea"/>
                <a:cs typeface="+mn-cs"/>
              </a:rPr>
              <a:t>s_g</a:t>
            </a:r>
            <a:r>
              <a:rPr lang="en-US" sz="1200" kern="1200" dirty="0">
                <a:solidFill>
                  <a:schemeClr val="tx1"/>
                </a:solidFill>
                <a:effectLst/>
                <a:latin typeface="+mn-lt"/>
                <a:ea typeface="+mn-ea"/>
                <a:cs typeface="+mn-cs"/>
              </a:rPr>
              <a:t> - \sum_\alpha \sum_{</a:t>
            </a:r>
            <a:r>
              <a:rPr lang="en-US" sz="1200" kern="1200" dirty="0" err="1">
                <a:solidFill>
                  <a:schemeClr val="tx1"/>
                </a:solidFill>
                <a:effectLst/>
                <a:latin typeface="+mn-lt"/>
                <a:ea typeface="+mn-ea"/>
                <a:cs typeface="+mn-cs"/>
              </a:rPr>
              <a:t>i</a:t>
            </a:r>
            <a:r>
              <a:rPr lang="en-US" sz="1200" kern="1200" dirty="0">
                <a:solidFill>
                  <a:schemeClr val="tx1"/>
                </a:solidFill>
                <a:effectLst/>
                <a:latin typeface="+mn-lt"/>
                <a:ea typeface="+mn-ea"/>
                <a:cs typeface="+mn-cs"/>
              </a:rPr>
              <a:t>=1}^{p_\alpha} \</a:t>
            </a:r>
            <a:r>
              <a:rPr lang="en-US" sz="1200" kern="1200" dirty="0" err="1">
                <a:solidFill>
                  <a:schemeClr val="tx1"/>
                </a:solidFill>
                <a:effectLst/>
                <a:latin typeface="+mn-lt"/>
                <a:ea typeface="+mn-ea"/>
                <a:cs typeface="+mn-cs"/>
              </a:rPr>
              <a:t>frac</a:t>
            </a:r>
            <a:r>
              <a:rPr lang="en-US" sz="1200" kern="1200" dirty="0">
                <a:solidFill>
                  <a:schemeClr val="tx1"/>
                </a:solidFill>
                <a:effectLst/>
                <a:latin typeface="+mn-lt"/>
                <a:ea typeface="+mn-ea"/>
                <a:cs typeface="+mn-cs"/>
              </a:rPr>
              <a:t>{\partial \</a:t>
            </a:r>
            <a:r>
              <a:rPr lang="en-US" sz="1200" kern="1200" dirty="0" err="1">
                <a:solidFill>
                  <a:schemeClr val="tx1"/>
                </a:solidFill>
                <a:effectLst/>
                <a:latin typeface="+mn-lt"/>
                <a:ea typeface="+mn-ea"/>
                <a:cs typeface="+mn-cs"/>
              </a:rPr>
              <a:t>rho_g</a:t>
            </a:r>
            <a:r>
              <a:rPr lang="en-US" sz="1200" kern="1200" dirty="0">
                <a:solidFill>
                  <a:schemeClr val="tx1"/>
                </a:solidFill>
                <a:effectLst/>
                <a:latin typeface="+mn-lt"/>
                <a:ea typeface="+mn-ea"/>
                <a:cs typeface="+mn-cs"/>
              </a:rPr>
              <a:t>}{\partial \eta_{\alpha </a:t>
            </a:r>
            <a:r>
              <a:rPr lang="en-US" sz="1200" kern="1200" dirty="0" err="1">
                <a:solidFill>
                  <a:schemeClr val="tx1"/>
                </a:solidFill>
                <a:effectLst/>
                <a:latin typeface="+mn-lt"/>
                <a:ea typeface="+mn-ea"/>
                <a:cs typeface="+mn-cs"/>
              </a:rPr>
              <a:t>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frac</a:t>
            </a:r>
            <a:r>
              <a:rPr lang="en-US" sz="1200" kern="1200" dirty="0">
                <a:solidFill>
                  <a:schemeClr val="tx1"/>
                </a:solidFill>
                <a:effectLst/>
                <a:latin typeface="+mn-lt"/>
                <a:ea typeface="+mn-ea"/>
                <a:cs typeface="+mn-cs"/>
              </a:rPr>
              <a:t>{\partial \eta_{\alpha </a:t>
            </a:r>
            <a:r>
              <a:rPr lang="en-US" sz="1200" kern="1200" dirty="0" err="1">
                <a:solidFill>
                  <a:schemeClr val="tx1"/>
                </a:solidFill>
                <a:effectLst/>
                <a:latin typeface="+mn-lt"/>
                <a:ea typeface="+mn-ea"/>
                <a:cs typeface="+mn-cs"/>
              </a:rPr>
              <a:t>i</a:t>
            </a:r>
            <a:r>
              <a:rPr lang="en-US" sz="1200" kern="1200" dirty="0">
                <a:solidFill>
                  <a:schemeClr val="tx1"/>
                </a:solidFill>
                <a:effectLst/>
                <a:latin typeface="+mn-lt"/>
                <a:ea typeface="+mn-ea"/>
                <a:cs typeface="+mn-cs"/>
              </a:rPr>
              <a:t>}}{\partial t}\right]</a:t>
            </a:r>
          </a:p>
          <a:p>
            <a:r>
              <a:rPr lang="en-US" dirty="0"/>
              <a:t>\</a:t>
            </a:r>
            <a:r>
              <a:rPr lang="en-US" dirty="0" err="1"/>
              <a:t>frac</a:t>
            </a:r>
            <a:r>
              <a:rPr lang="en-US" dirty="0"/>
              <a:t>{\partial \</a:t>
            </a:r>
            <a:r>
              <a:rPr lang="en-US" dirty="0" err="1"/>
              <a:t>mu_v</a:t>
            </a:r>
            <a:r>
              <a:rPr lang="en-US" dirty="0"/>
              <a:t>}{\partial t} =  \</a:t>
            </a:r>
            <a:r>
              <a:rPr lang="en-US" dirty="0" err="1"/>
              <a:t>frac</a:t>
            </a:r>
            <a:r>
              <a:rPr lang="en-US" dirty="0"/>
              <a:t>{1}{\</a:t>
            </a:r>
            <a:r>
              <a:rPr lang="en-US" dirty="0" err="1"/>
              <a:t>chi_v</a:t>
            </a:r>
            <a:r>
              <a:rPr lang="en-US" dirty="0"/>
              <a:t>} \left[ \</a:t>
            </a:r>
            <a:r>
              <a:rPr lang="en-US" dirty="0" err="1"/>
              <a:t>nabla</a:t>
            </a:r>
            <a:r>
              <a:rPr lang="en-US" dirty="0"/>
              <a:t> \</a:t>
            </a:r>
            <a:r>
              <a:rPr lang="en-US" dirty="0" err="1"/>
              <a:t>cdot</a:t>
            </a:r>
            <a:r>
              <a:rPr lang="en-US" dirty="0"/>
              <a:t> \left(</a:t>
            </a:r>
            <a:r>
              <a:rPr lang="en-US" dirty="0" err="1"/>
              <a:t>D_v</a:t>
            </a:r>
            <a:r>
              <a:rPr lang="en-US" dirty="0"/>
              <a:t> \</a:t>
            </a:r>
            <a:r>
              <a:rPr lang="en-US" dirty="0" err="1"/>
              <a:t>chi_v</a:t>
            </a:r>
            <a:r>
              <a:rPr lang="en-US" dirty="0"/>
              <a:t> \</a:t>
            </a:r>
            <a:r>
              <a:rPr lang="en-US" dirty="0" err="1"/>
              <a:t>nabla</a:t>
            </a:r>
            <a:r>
              <a:rPr lang="en-US" dirty="0"/>
              <a:t> \</a:t>
            </a:r>
            <a:r>
              <a:rPr lang="en-US" dirty="0" err="1"/>
              <a:t>mu_v</a:t>
            </a:r>
            <a:r>
              <a:rPr lang="en-US" dirty="0"/>
              <a:t> \right) + </a:t>
            </a:r>
            <a:r>
              <a:rPr lang="en-US" dirty="0" err="1"/>
              <a:t>s_v</a:t>
            </a:r>
            <a:r>
              <a:rPr lang="en-US" dirty="0"/>
              <a:t> - \sum_\alpha \sum_{</a:t>
            </a:r>
            <a:r>
              <a:rPr lang="en-US" dirty="0" err="1"/>
              <a:t>i</a:t>
            </a:r>
            <a:r>
              <a:rPr lang="en-US" dirty="0"/>
              <a:t>=1}^{p_\alpha} \</a:t>
            </a:r>
            <a:r>
              <a:rPr lang="en-US" dirty="0" err="1"/>
              <a:t>frac</a:t>
            </a:r>
            <a:r>
              <a:rPr lang="en-US" dirty="0"/>
              <a:t>{\partial \</a:t>
            </a:r>
            <a:r>
              <a:rPr lang="en-US" dirty="0" err="1"/>
              <a:t>rho_v</a:t>
            </a:r>
            <a:r>
              <a:rPr lang="en-US" dirty="0"/>
              <a:t>}{\partial \eta_{\alpha </a:t>
            </a:r>
            <a:r>
              <a:rPr lang="en-US" dirty="0" err="1"/>
              <a:t>i</a:t>
            </a:r>
            <a:r>
              <a:rPr lang="en-US" dirty="0"/>
              <a:t>}} \</a:t>
            </a:r>
            <a:r>
              <a:rPr lang="en-US" dirty="0" err="1"/>
              <a:t>frac</a:t>
            </a:r>
            <a:r>
              <a:rPr lang="en-US" dirty="0"/>
              <a:t>{\partial \eta_{\alpha </a:t>
            </a:r>
            <a:r>
              <a:rPr lang="en-US" dirty="0" err="1"/>
              <a:t>i</a:t>
            </a:r>
            <a:r>
              <a:rPr lang="en-US" dirty="0"/>
              <a:t>}}{\partial t}\right]</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frac</a:t>
            </a:r>
            <a:r>
              <a:rPr lang="en-US" sz="1200" kern="1200" dirty="0">
                <a:solidFill>
                  <a:schemeClr val="tx1"/>
                </a:solidFill>
                <a:effectLst/>
                <a:latin typeface="+mn-lt"/>
                <a:ea typeface="+mn-ea"/>
                <a:cs typeface="+mn-cs"/>
              </a:rPr>
              <a:t>{\partial \</a:t>
            </a:r>
            <a:r>
              <a:rPr lang="en-US" sz="1200" kern="1200" dirty="0" err="1">
                <a:solidFill>
                  <a:schemeClr val="tx1"/>
                </a:solidFill>
                <a:effectLst/>
                <a:latin typeface="+mn-lt"/>
                <a:ea typeface="+mn-ea"/>
                <a:cs typeface="+mn-cs"/>
              </a:rPr>
              <a:t>mu_i</a:t>
            </a:r>
            <a:r>
              <a:rPr lang="en-US" sz="1200" kern="1200" dirty="0">
                <a:solidFill>
                  <a:schemeClr val="tx1"/>
                </a:solidFill>
                <a:effectLst/>
                <a:latin typeface="+mn-lt"/>
                <a:ea typeface="+mn-ea"/>
                <a:cs typeface="+mn-cs"/>
              </a:rPr>
              <a:t>}{\partial t} =  \</a:t>
            </a:r>
            <a:r>
              <a:rPr lang="en-US" sz="1200" kern="1200" dirty="0" err="1">
                <a:solidFill>
                  <a:schemeClr val="tx1"/>
                </a:solidFill>
                <a:effectLst/>
                <a:latin typeface="+mn-lt"/>
                <a:ea typeface="+mn-ea"/>
                <a:cs typeface="+mn-cs"/>
              </a:rPr>
              <a:t>frac</a:t>
            </a:r>
            <a:r>
              <a:rPr lang="en-US" sz="1200" kern="1200" dirty="0">
                <a:solidFill>
                  <a:schemeClr val="tx1"/>
                </a:solidFill>
                <a:effectLst/>
                <a:latin typeface="+mn-lt"/>
                <a:ea typeface="+mn-ea"/>
                <a:cs typeface="+mn-cs"/>
              </a:rPr>
              <a:t>{1}{\</a:t>
            </a:r>
            <a:r>
              <a:rPr lang="en-US" sz="1200" kern="1200" dirty="0" err="1">
                <a:solidFill>
                  <a:schemeClr val="tx1"/>
                </a:solidFill>
                <a:effectLst/>
                <a:latin typeface="+mn-lt"/>
                <a:ea typeface="+mn-ea"/>
                <a:cs typeface="+mn-cs"/>
              </a:rPr>
              <a:t>chi_i</a:t>
            </a:r>
            <a:r>
              <a:rPr lang="en-US" sz="1200" kern="1200" dirty="0">
                <a:solidFill>
                  <a:schemeClr val="tx1"/>
                </a:solidFill>
                <a:effectLst/>
                <a:latin typeface="+mn-lt"/>
                <a:ea typeface="+mn-ea"/>
                <a:cs typeface="+mn-cs"/>
              </a:rPr>
              <a:t>} \left[ \</a:t>
            </a:r>
            <a:r>
              <a:rPr lang="en-US" sz="1200" kern="1200" dirty="0" err="1">
                <a:solidFill>
                  <a:schemeClr val="tx1"/>
                </a:solidFill>
                <a:effectLst/>
                <a:latin typeface="+mn-lt"/>
                <a:ea typeface="+mn-ea"/>
                <a:cs typeface="+mn-cs"/>
              </a:rPr>
              <a:t>nabla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cdot</a:t>
            </a:r>
            <a:r>
              <a:rPr lang="en-US" sz="1200" kern="1200" dirty="0">
                <a:solidFill>
                  <a:schemeClr val="tx1"/>
                </a:solidFill>
                <a:effectLst/>
                <a:latin typeface="+mn-lt"/>
                <a:ea typeface="+mn-ea"/>
                <a:cs typeface="+mn-cs"/>
              </a:rPr>
              <a:t> \left(</a:t>
            </a:r>
            <a:r>
              <a:rPr lang="en-US" sz="1200" kern="1200" dirty="0" err="1">
                <a:solidFill>
                  <a:schemeClr val="tx1"/>
                </a:solidFill>
                <a:effectLst/>
                <a:latin typeface="+mn-lt"/>
                <a:ea typeface="+mn-ea"/>
                <a:cs typeface="+mn-cs"/>
              </a:rPr>
              <a:t>D_i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chi_i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nabla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mu_i</a:t>
            </a:r>
            <a:r>
              <a:rPr lang="en-US" sz="1200" kern="1200" dirty="0">
                <a:solidFill>
                  <a:schemeClr val="tx1"/>
                </a:solidFill>
                <a:effectLst/>
                <a:latin typeface="+mn-lt"/>
                <a:ea typeface="+mn-ea"/>
                <a:cs typeface="+mn-cs"/>
              </a:rPr>
              <a:t> \right) + </a:t>
            </a:r>
            <a:r>
              <a:rPr lang="en-US" sz="1200" kern="1200" dirty="0" err="1">
                <a:solidFill>
                  <a:schemeClr val="tx1"/>
                </a:solidFill>
                <a:effectLst/>
                <a:latin typeface="+mn-lt"/>
                <a:ea typeface="+mn-ea"/>
                <a:cs typeface="+mn-cs"/>
              </a:rPr>
              <a:t>s_i</a:t>
            </a:r>
            <a:r>
              <a:rPr lang="en-US" sz="1200" kern="1200" dirty="0">
                <a:solidFill>
                  <a:schemeClr val="tx1"/>
                </a:solidFill>
                <a:effectLst/>
                <a:latin typeface="+mn-lt"/>
                <a:ea typeface="+mn-ea"/>
                <a:cs typeface="+mn-cs"/>
              </a:rPr>
              <a:t> - \sum_\alpha \sum_{</a:t>
            </a:r>
            <a:r>
              <a:rPr lang="en-US" sz="1200" kern="1200" dirty="0" err="1">
                <a:solidFill>
                  <a:schemeClr val="tx1"/>
                </a:solidFill>
                <a:effectLst/>
                <a:latin typeface="+mn-lt"/>
                <a:ea typeface="+mn-ea"/>
                <a:cs typeface="+mn-cs"/>
              </a:rPr>
              <a:t>i</a:t>
            </a:r>
            <a:r>
              <a:rPr lang="en-US" sz="1200" kern="1200" dirty="0">
                <a:solidFill>
                  <a:schemeClr val="tx1"/>
                </a:solidFill>
                <a:effectLst/>
                <a:latin typeface="+mn-lt"/>
                <a:ea typeface="+mn-ea"/>
                <a:cs typeface="+mn-cs"/>
              </a:rPr>
              <a:t>=1}^{p_\alpha} \</a:t>
            </a:r>
            <a:r>
              <a:rPr lang="en-US" sz="1200" kern="1200" dirty="0" err="1">
                <a:solidFill>
                  <a:schemeClr val="tx1"/>
                </a:solidFill>
                <a:effectLst/>
                <a:latin typeface="+mn-lt"/>
                <a:ea typeface="+mn-ea"/>
                <a:cs typeface="+mn-cs"/>
              </a:rPr>
              <a:t>frac</a:t>
            </a:r>
            <a:r>
              <a:rPr lang="en-US" sz="1200" kern="1200" dirty="0">
                <a:solidFill>
                  <a:schemeClr val="tx1"/>
                </a:solidFill>
                <a:effectLst/>
                <a:latin typeface="+mn-lt"/>
                <a:ea typeface="+mn-ea"/>
                <a:cs typeface="+mn-cs"/>
              </a:rPr>
              <a:t>{\partial \</a:t>
            </a:r>
            <a:r>
              <a:rPr lang="en-US" sz="1200" kern="1200" dirty="0" err="1">
                <a:solidFill>
                  <a:schemeClr val="tx1"/>
                </a:solidFill>
                <a:effectLst/>
                <a:latin typeface="+mn-lt"/>
                <a:ea typeface="+mn-ea"/>
                <a:cs typeface="+mn-cs"/>
              </a:rPr>
              <a:t>rho_i</a:t>
            </a:r>
            <a:r>
              <a:rPr lang="en-US" sz="1200" kern="1200" dirty="0">
                <a:solidFill>
                  <a:schemeClr val="tx1"/>
                </a:solidFill>
                <a:effectLst/>
                <a:latin typeface="+mn-lt"/>
                <a:ea typeface="+mn-ea"/>
                <a:cs typeface="+mn-cs"/>
              </a:rPr>
              <a:t>}{\partial \eta_{\alpha </a:t>
            </a:r>
            <a:r>
              <a:rPr lang="en-US" sz="1200" kern="1200" dirty="0" err="1">
                <a:solidFill>
                  <a:schemeClr val="tx1"/>
                </a:solidFill>
                <a:effectLst/>
                <a:latin typeface="+mn-lt"/>
                <a:ea typeface="+mn-ea"/>
                <a:cs typeface="+mn-cs"/>
              </a:rPr>
              <a:t>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frac</a:t>
            </a:r>
            <a:r>
              <a:rPr lang="en-US" sz="1200" kern="1200" dirty="0">
                <a:solidFill>
                  <a:schemeClr val="tx1"/>
                </a:solidFill>
                <a:effectLst/>
                <a:latin typeface="+mn-lt"/>
                <a:ea typeface="+mn-ea"/>
                <a:cs typeface="+mn-cs"/>
              </a:rPr>
              <a:t>{\partial \eta_{\alpha </a:t>
            </a:r>
            <a:r>
              <a:rPr lang="en-US" sz="1200" kern="1200" dirty="0" err="1">
                <a:solidFill>
                  <a:schemeClr val="tx1"/>
                </a:solidFill>
                <a:effectLst/>
                <a:latin typeface="+mn-lt"/>
                <a:ea typeface="+mn-ea"/>
                <a:cs typeface="+mn-cs"/>
              </a:rPr>
              <a:t>i</a:t>
            </a:r>
            <a:r>
              <a:rPr lang="en-US" sz="1200" kern="1200" dirty="0">
                <a:solidFill>
                  <a:schemeClr val="tx1"/>
                </a:solidFill>
                <a:effectLst/>
                <a:latin typeface="+mn-lt"/>
                <a:ea typeface="+mn-ea"/>
                <a:cs typeface="+mn-cs"/>
              </a:rPr>
              <a:t>}}{\partial t}\right]</a:t>
            </a:r>
          </a:p>
          <a:p>
            <a:endParaRPr lang="en-US" dirty="0"/>
          </a:p>
        </p:txBody>
      </p:sp>
      <p:sp>
        <p:nvSpPr>
          <p:cNvPr id="4" name="Slide Number Placeholder 3"/>
          <p:cNvSpPr>
            <a:spLocks noGrp="1"/>
          </p:cNvSpPr>
          <p:nvPr>
            <p:ph type="sldNum" sz="quarter" idx="5"/>
          </p:nvPr>
        </p:nvSpPr>
        <p:spPr/>
        <p:txBody>
          <a:bodyPr/>
          <a:lstStyle/>
          <a:p>
            <a:fld id="{DC467437-FE57-AE4D-9793-B231528A0063}" type="slidenum">
              <a:rPr lang="en-US" smtClean="0"/>
              <a:t>21</a:t>
            </a:fld>
            <a:endParaRPr lang="en-US"/>
          </a:p>
        </p:txBody>
      </p:sp>
    </p:spTree>
    <p:extLst>
      <p:ext uri="{BB962C8B-B14F-4D97-AF65-F5344CB8AC3E}">
        <p14:creationId xmlns:p14="http://schemas.microsoft.com/office/powerpoint/2010/main" val="5062818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I mentioned earlier the bubble areal density was one of the factors that strongly affected the progress toward venting for the intergranular bubbles</a:t>
            </a:r>
          </a:p>
          <a:p>
            <a:r>
              <a:rPr lang="en-US" dirty="0"/>
              <a:t>So to set the initial conditions for the phase-field simulations of U3Si2, we needed as good a value as possible</a:t>
            </a:r>
          </a:p>
          <a:p>
            <a:r>
              <a:rPr lang="en-US" dirty="0"/>
              <a:t>So to get that I took data from </a:t>
            </a:r>
            <a:r>
              <a:rPr lang="en-US" dirty="0" err="1"/>
              <a:t>Yinbin’s</a:t>
            </a:r>
            <a:r>
              <a:rPr lang="en-US" dirty="0"/>
              <a:t> rate theory simulations and with his help converted the reported data to areal density</a:t>
            </a:r>
          </a:p>
          <a:p>
            <a:r>
              <a:rPr lang="en-US" dirty="0"/>
              <a:t>We’ll be conducting simulations at 1035 K which is representative of the temp near the center of the fuel at high power</a:t>
            </a:r>
          </a:p>
          <a:p>
            <a:r>
              <a:rPr lang="en-US" dirty="0"/>
              <a:t>So at that temp there were 15/micron^2</a:t>
            </a:r>
          </a:p>
        </p:txBody>
      </p:sp>
      <p:sp>
        <p:nvSpPr>
          <p:cNvPr id="4" name="Slide Number Placeholder 3"/>
          <p:cNvSpPr>
            <a:spLocks noGrp="1"/>
          </p:cNvSpPr>
          <p:nvPr>
            <p:ph type="sldNum" sz="quarter" idx="5"/>
          </p:nvPr>
        </p:nvSpPr>
        <p:spPr/>
        <p:txBody>
          <a:bodyPr/>
          <a:lstStyle/>
          <a:p>
            <a:fld id="{5313DB94-A417-4F12-A1C1-FBB6F1CB2F0D}" type="slidenum">
              <a:rPr lang="en-US" smtClean="0"/>
              <a:t>22</a:t>
            </a:fld>
            <a:endParaRPr lang="en-US" dirty="0"/>
          </a:p>
        </p:txBody>
      </p:sp>
    </p:spTree>
    <p:extLst>
      <p:ext uri="{BB962C8B-B14F-4D97-AF65-F5344CB8AC3E}">
        <p14:creationId xmlns:p14="http://schemas.microsoft.com/office/powerpoint/2010/main" val="22137852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determine </a:t>
            </a:r>
            <a:r>
              <a:rPr lang="en-US" dirty="0" err="1"/>
              <a:t>Fc,sat</a:t>
            </a:r>
            <a:r>
              <a:rPr lang="en-US" dirty="0"/>
              <a:t> we are going to simulate the growth of bubbles with U3Si2 parameters starting at a representative temp of 1035K</a:t>
            </a:r>
          </a:p>
          <a:p>
            <a:r>
              <a:rPr lang="en-US" dirty="0"/>
              <a:t>This 3 by 3 micron domain corresponds to the grain size we will use for determining </a:t>
            </a:r>
            <a:r>
              <a:rPr lang="en-US" dirty="0" err="1"/>
              <a:t>Fc,sat</a:t>
            </a:r>
            <a:r>
              <a:rPr lang="en-US" dirty="0"/>
              <a:t>. Although we don’t expect that physical grain boundaries are square like this domain, we think that if the domains are large enough compared to the spacing between bubbles it probably won’t affect the results too much. I’ll show some simulations later where we verified that assumptions</a:t>
            </a:r>
          </a:p>
          <a:p>
            <a:r>
              <a:rPr lang="en-US" dirty="0"/>
              <a:t>For the initial conditions, we populate the GB with randomly placed bubbles at the density determined from rate theory sim.</a:t>
            </a:r>
          </a:p>
          <a:p>
            <a:r>
              <a:rPr lang="en-US" dirty="0"/>
              <a:t>We set initial spacing between bubbles in IC’s at 160 nm, I’ll say a little more about the impact of that value later</a:t>
            </a:r>
          </a:p>
          <a:p>
            <a:endParaRPr lang="en-US" dirty="0"/>
          </a:p>
          <a:p>
            <a:r>
              <a:rPr lang="en-US" dirty="0"/>
              <a:t>usi190718a</a:t>
            </a:r>
          </a:p>
        </p:txBody>
      </p:sp>
      <p:sp>
        <p:nvSpPr>
          <p:cNvPr id="4" name="Slide Number Placeholder 3"/>
          <p:cNvSpPr>
            <a:spLocks noGrp="1"/>
          </p:cNvSpPr>
          <p:nvPr>
            <p:ph type="sldNum" sz="quarter" idx="5"/>
          </p:nvPr>
        </p:nvSpPr>
        <p:spPr/>
        <p:txBody>
          <a:bodyPr/>
          <a:lstStyle/>
          <a:p>
            <a:fld id="{5313DB94-A417-4F12-A1C1-FBB6F1CB2F0D}" type="slidenum">
              <a:rPr lang="en-US" smtClean="0"/>
              <a:t>23</a:t>
            </a:fld>
            <a:endParaRPr lang="en-US" dirty="0"/>
          </a:p>
        </p:txBody>
      </p:sp>
    </p:spTree>
    <p:extLst>
      <p:ext uri="{BB962C8B-B14F-4D97-AF65-F5344CB8AC3E}">
        <p14:creationId xmlns:p14="http://schemas.microsoft.com/office/powerpoint/2010/main" val="29957475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results for this IC</a:t>
            </a:r>
          </a:p>
          <a:p>
            <a:r>
              <a:rPr lang="en-US" dirty="0"/>
              <a:t>See bubbles begin to grow, then begin to interconnect with each other and also connect to the boundaries</a:t>
            </a:r>
          </a:p>
          <a:p>
            <a:r>
              <a:rPr lang="en-US" dirty="0"/>
              <a:t>In the end all of the bubbles are connected to the boundary</a:t>
            </a:r>
          </a:p>
        </p:txBody>
      </p:sp>
      <p:sp>
        <p:nvSpPr>
          <p:cNvPr id="4" name="Slide Number Placeholder 3"/>
          <p:cNvSpPr>
            <a:spLocks noGrp="1"/>
          </p:cNvSpPr>
          <p:nvPr>
            <p:ph type="sldNum" sz="quarter" idx="5"/>
          </p:nvPr>
        </p:nvSpPr>
        <p:spPr/>
        <p:txBody>
          <a:bodyPr/>
          <a:lstStyle/>
          <a:p>
            <a:fld id="{5313DB94-A417-4F12-A1C1-FBB6F1CB2F0D}" type="slidenum">
              <a:rPr lang="en-US" smtClean="0"/>
              <a:t>24</a:t>
            </a:fld>
            <a:endParaRPr lang="en-US" dirty="0"/>
          </a:p>
        </p:txBody>
      </p:sp>
    </p:spTree>
    <p:extLst>
      <p:ext uri="{BB962C8B-B14F-4D97-AF65-F5344CB8AC3E}">
        <p14:creationId xmlns:p14="http://schemas.microsoft.com/office/powerpoint/2010/main" val="4514200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year a new swelling model was added to Bison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is a very simple textbook model to start out with but it performs much better numerically. Al will talk a little later about the assessment he did on the model</a:t>
            </a:r>
          </a:p>
          <a:p>
            <a:r>
              <a:rPr lang="en-US" dirty="0"/>
              <a:t>The physical parameters that are needed are shown here</a:t>
            </a:r>
          </a:p>
          <a:p>
            <a:r>
              <a:rPr lang="en-US" dirty="0"/>
              <a:t>Ben Beeler did some calculations to determine surface energy</a:t>
            </a:r>
          </a:p>
          <a:p>
            <a:r>
              <a:rPr lang="en-US" dirty="0"/>
              <a:t>The only other parameter that is not well </a:t>
            </a:r>
            <a:r>
              <a:rPr lang="en-US" dirty="0" err="1"/>
              <a:t>knownis</a:t>
            </a:r>
            <a:r>
              <a:rPr lang="en-US" dirty="0"/>
              <a:t> the number density of bubbles. So Al and I came up with an estimate of this based on some prior experimental data, but this is something we hope to improve on in the future. </a:t>
            </a:r>
          </a:p>
          <a:p>
            <a:r>
              <a:rPr lang="en-US" dirty="0"/>
              <a:t>The model currently assumes that the bubble number density remains constant which is likely incorrect, so this is another area that we plan to improve on in future work</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\left(\frac{\Delta V}{V_0}\right)_g = \left( \frac{3}{4\pi} \right)^{1/2} \frac{[(</a:t>
            </a:r>
            <a:r>
              <a:rPr lang="en-US" sz="1200" kern="1200" dirty="0" err="1">
                <a:solidFill>
                  <a:schemeClr val="tx1"/>
                </a:solidFill>
                <a:effectLst/>
                <a:latin typeface="+mn-lt"/>
                <a:ea typeface="+mn-ea"/>
                <a:cs typeface="+mn-cs"/>
              </a:rPr>
              <a:t>kT</a:t>
            </a:r>
            <a:r>
              <a:rPr lang="en-US" sz="1200" kern="1200" dirty="0">
                <a:solidFill>
                  <a:schemeClr val="tx1"/>
                </a:solidFill>
                <a:effectLst/>
                <a:latin typeface="+mn-lt"/>
                <a:ea typeface="+mn-ea"/>
                <a:cs typeface="+mn-cs"/>
              </a:rPr>
              <a:t>/2\gamma) Y_{</a:t>
            </a:r>
            <a:r>
              <a:rPr lang="en-US" sz="1200" kern="1200" dirty="0" err="1">
                <a:solidFill>
                  <a:schemeClr val="tx1"/>
                </a:solidFill>
                <a:effectLst/>
                <a:latin typeface="+mn-lt"/>
                <a:ea typeface="+mn-ea"/>
                <a:cs typeface="+mn-cs"/>
              </a:rPr>
              <a:t>Xe</a:t>
            </a:r>
            <a:r>
              <a:rPr lang="en-US" sz="1200" kern="1200" dirty="0">
                <a:solidFill>
                  <a:schemeClr val="tx1"/>
                </a:solidFill>
                <a:effectLst/>
                <a:latin typeface="+mn-lt"/>
                <a:ea typeface="+mn-ea"/>
                <a:cs typeface="+mn-cs"/>
              </a:rPr>
              <a:t>} \dot{F} t]^{3/2}}{N^{1/2}}</a:t>
            </a:r>
          </a:p>
          <a:p>
            <a:endParaRPr lang="en-US" dirty="0"/>
          </a:p>
        </p:txBody>
      </p:sp>
      <p:sp>
        <p:nvSpPr>
          <p:cNvPr id="4" name="Slide Number Placeholder 3"/>
          <p:cNvSpPr>
            <a:spLocks noGrp="1"/>
          </p:cNvSpPr>
          <p:nvPr>
            <p:ph type="sldNum" sz="quarter" idx="5"/>
          </p:nvPr>
        </p:nvSpPr>
        <p:spPr/>
        <p:txBody>
          <a:bodyPr/>
          <a:lstStyle/>
          <a:p>
            <a:fld id="{D0E5B08D-7E9E-4F26-8301-A44CB4E8BFCD}" type="slidenum">
              <a:rPr lang="en-US" smtClean="0"/>
              <a:t>4</a:t>
            </a:fld>
            <a:endParaRPr lang="en-US"/>
          </a:p>
        </p:txBody>
      </p:sp>
    </p:spTree>
    <p:extLst>
      <p:ext uri="{BB962C8B-B14F-4D97-AF65-F5344CB8AC3E}">
        <p14:creationId xmlns:p14="http://schemas.microsoft.com/office/powerpoint/2010/main" val="17152484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 quantified the results of the simulations in a couple of different ways</a:t>
            </a:r>
          </a:p>
          <a:p>
            <a:r>
              <a:rPr lang="en-US" dirty="0"/>
              <a:t>The first was to plot the fractional coverage of the grain boundaries by bubbles as a function of time (blue) as well as the fraction of bubbles that are vented to the edge of the domain vs time. So when the bubbles are connected to the edge of the domain we assume they connect to a triple junction network at the GB edges and through that are vented to a free surface</a:t>
            </a:r>
          </a:p>
          <a:p>
            <a:r>
              <a:rPr lang="en-US" dirty="0"/>
              <a:t>So if you compare this to the previous work that was done by Millett and co-authors the rate of increase with time is much slower. This is just due to the fact that we’re using source terms and the buildup of defect is much slower than in the previous work, where they set a high supersaturation of defects in the initial conditions</a:t>
            </a:r>
          </a:p>
          <a:p>
            <a:r>
              <a:rPr lang="en-US" dirty="0"/>
              <a:t>We also plotted the number density of bubbles versus time, so we see that there’s an initial period where the number density stays constant due to the fact that we set a minimum separation in the initial conditions. Then once coalescence starts to happen, it happens at a fairly constant rate until we reach about half the initial number density, then the rate slows down</a:t>
            </a:r>
          </a:p>
        </p:txBody>
      </p:sp>
      <p:sp>
        <p:nvSpPr>
          <p:cNvPr id="4" name="Slide Number Placeholder 3"/>
          <p:cNvSpPr>
            <a:spLocks noGrp="1"/>
          </p:cNvSpPr>
          <p:nvPr>
            <p:ph type="sldNum" sz="quarter" idx="5"/>
          </p:nvPr>
        </p:nvSpPr>
        <p:spPr/>
        <p:txBody>
          <a:bodyPr/>
          <a:lstStyle/>
          <a:p>
            <a:fld id="{5313DB94-A417-4F12-A1C1-FBB6F1CB2F0D}" type="slidenum">
              <a:rPr lang="en-US" smtClean="0"/>
              <a:t>25</a:t>
            </a:fld>
            <a:endParaRPr lang="en-US" dirty="0"/>
          </a:p>
        </p:txBody>
      </p:sp>
    </p:spTree>
    <p:extLst>
      <p:ext uri="{BB962C8B-B14F-4D97-AF65-F5344CB8AC3E}">
        <p14:creationId xmlns:p14="http://schemas.microsoft.com/office/powerpoint/2010/main" val="11769976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now to connect this to Bison, what we are doing is plotting the fraction of bubbles that are vented to the edge of the domain versus the fractional coverage of the grain boundary</a:t>
            </a:r>
          </a:p>
          <a:p>
            <a:r>
              <a:rPr lang="en-US" dirty="0"/>
              <a:t>If you were to look at a plot of what the bison model is assuming it would look like this- there are no bubbles vented until we reach </a:t>
            </a:r>
            <a:r>
              <a:rPr lang="en-US" dirty="0" err="1"/>
              <a:t>Fc,sat</a:t>
            </a:r>
            <a:r>
              <a:rPr lang="en-US" dirty="0"/>
              <a:t>, and when we do all the bubbles become vented to the triple junction network at the same time and swelling stops and the gas is released. Prior to starting this microstructural work they were using a value of 78% based on square lattice packing</a:t>
            </a:r>
          </a:p>
          <a:p>
            <a:r>
              <a:rPr lang="en-US" dirty="0"/>
              <a:t>So on the right I’ve shown a plot of the data from the phase field simulation</a:t>
            </a:r>
          </a:p>
          <a:p>
            <a:r>
              <a:rPr lang="en-US" dirty="0"/>
              <a:t>So to connect this to Bison, in the short term we’re determine </a:t>
            </a:r>
            <a:r>
              <a:rPr lang="en-US" dirty="0" err="1"/>
              <a:t>Fc,sat</a:t>
            </a:r>
            <a:r>
              <a:rPr lang="en-US" dirty="0"/>
              <a:t> from the curve as the coverage at which the slope of the curve is the greatest since it best approximates the behavior of the BISON model</a:t>
            </a:r>
          </a:p>
          <a:p>
            <a:r>
              <a:rPr lang="en-US" dirty="0"/>
              <a:t>(We think this makes more sense than using the value where the vented coverage reaches 100% because in the phase-field model the bubbles continue to grow after they’re vented which does not happen as much physically)</a:t>
            </a:r>
          </a:p>
          <a:p>
            <a:r>
              <a:rPr lang="en-US" dirty="0"/>
              <a:t>Longer term, what we will do is fit a curve to this plot and use that to gradually turn off swelling and release gas according to the shape of the curve</a:t>
            </a:r>
          </a:p>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Setting </a:t>
            </a:r>
            <a:r>
              <a:rPr lang="en-US" i="1" dirty="0" err="1"/>
              <a:t>F</a:t>
            </a:r>
            <a:r>
              <a:rPr lang="en-US" i="1" baseline="-25000" dirty="0" err="1"/>
              <a:t>c,sat</a:t>
            </a:r>
            <a:r>
              <a:rPr lang="en-US" baseline="-25000" dirty="0"/>
              <a:t> </a:t>
            </a:r>
            <a:r>
              <a:rPr lang="en-US" dirty="0"/>
              <a:t>= </a:t>
            </a:r>
            <a:r>
              <a:rPr lang="en-US" i="1" dirty="0"/>
              <a:t>X</a:t>
            </a:r>
            <a:r>
              <a:rPr lang="en-US" i="1" baseline="-25000" dirty="0"/>
              <a:t>GB</a:t>
            </a:r>
            <a:r>
              <a:rPr lang="en-US" i="1" baseline="30000" dirty="0"/>
              <a:t>C</a:t>
            </a:r>
            <a:r>
              <a:rPr lang="en-US" i="1" dirty="0"/>
              <a:t> </a:t>
            </a:r>
            <a:r>
              <a:rPr lang="en-US" dirty="0"/>
              <a:t>(</a:t>
            </a:r>
            <a:r>
              <a:rPr lang="en-US" i="1" dirty="0"/>
              <a:t>X</a:t>
            </a:r>
            <a:r>
              <a:rPr lang="en-US" i="1" baseline="-25000" dirty="0"/>
              <a:t>GB</a:t>
            </a:r>
            <a:r>
              <a:rPr lang="en-US" i="1" baseline="30000" dirty="0"/>
              <a:t>V</a:t>
            </a:r>
            <a:r>
              <a:rPr lang="en-US" i="1" dirty="0"/>
              <a:t> </a:t>
            </a:r>
            <a:r>
              <a:rPr lang="en-US" dirty="0"/>
              <a:t>= 1) overestimates</a:t>
            </a:r>
          </a:p>
          <a:p>
            <a:endParaRPr lang="en-US" dirty="0"/>
          </a:p>
        </p:txBody>
      </p:sp>
      <p:sp>
        <p:nvSpPr>
          <p:cNvPr id="4" name="Slide Number Placeholder 3"/>
          <p:cNvSpPr>
            <a:spLocks noGrp="1"/>
          </p:cNvSpPr>
          <p:nvPr>
            <p:ph type="sldNum" sz="quarter" idx="5"/>
          </p:nvPr>
        </p:nvSpPr>
        <p:spPr/>
        <p:txBody>
          <a:bodyPr/>
          <a:lstStyle/>
          <a:p>
            <a:fld id="{5313DB94-A417-4F12-A1C1-FBB6F1CB2F0D}" type="slidenum">
              <a:rPr lang="en-US" smtClean="0"/>
              <a:t>26</a:t>
            </a:fld>
            <a:endParaRPr lang="en-US" dirty="0"/>
          </a:p>
        </p:txBody>
      </p:sp>
    </p:spTree>
    <p:extLst>
      <p:ext uri="{BB962C8B-B14F-4D97-AF65-F5344CB8AC3E}">
        <p14:creationId xmlns:p14="http://schemas.microsoft.com/office/powerpoint/2010/main" val="27992717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once we had developed this methodology to inform Bison, we wanted to see how some of the assumptions we’d made in the simulations would affect the value of </a:t>
            </a:r>
            <a:r>
              <a:rPr lang="en-US" dirty="0" err="1"/>
              <a:t>Fcsat</a:t>
            </a:r>
            <a:r>
              <a:rPr lang="en-US" dirty="0"/>
              <a:t> that we are predicting for Bison, and also get some estimate of the uncertainty in this value</a:t>
            </a:r>
          </a:p>
          <a:p>
            <a:r>
              <a:rPr lang="en-US" dirty="0"/>
              <a:t>So the first thing we looked at was the effect of the initial conditions</a:t>
            </a:r>
          </a:p>
          <a:p>
            <a:r>
              <a:rPr lang="en-US" dirty="0"/>
              <a:t>So as I mentioned early, we placed bubbles randomly on the GB with a certain minimum spacing</a:t>
            </a:r>
          </a:p>
          <a:p>
            <a:r>
              <a:rPr lang="en-US" dirty="0"/>
              <a:t>To look at the effect of the initial conditions, we changed the seed in the RNG used to set initial positions for 5 total configurations, maintaining all other simulation parameters the same</a:t>
            </a:r>
          </a:p>
          <a:p>
            <a:r>
              <a:rPr lang="en-US" dirty="0"/>
              <a:t>And we calculated </a:t>
            </a:r>
            <a:r>
              <a:rPr lang="en-US" dirty="0" err="1"/>
              <a:t>Fc,sat</a:t>
            </a:r>
            <a:r>
              <a:rPr lang="en-US" dirty="0"/>
              <a:t> for each of those calculations</a:t>
            </a:r>
          </a:p>
          <a:p>
            <a:r>
              <a:rPr lang="en-US" dirty="0"/>
              <a:t>So you see we get a mean </a:t>
            </a:r>
            <a:r>
              <a:rPr lang="en-US" dirty="0" err="1"/>
              <a:t>Fc,sat</a:t>
            </a:r>
            <a:r>
              <a:rPr lang="en-US" dirty="0"/>
              <a:t> of 0.60, which is quite a lot smaller than the theoretical value of 0.78 that was previously used in the model</a:t>
            </a:r>
          </a:p>
          <a:p>
            <a:r>
              <a:rPr lang="en-US" dirty="0"/>
              <a:t>The std dev is 0.036, so a relatively small value. This says that the calculated value is relatively insensitive to the initial condition</a:t>
            </a:r>
          </a:p>
        </p:txBody>
      </p:sp>
      <p:sp>
        <p:nvSpPr>
          <p:cNvPr id="4" name="Slide Number Placeholder 3"/>
          <p:cNvSpPr>
            <a:spLocks noGrp="1"/>
          </p:cNvSpPr>
          <p:nvPr>
            <p:ph type="sldNum" sz="quarter" idx="5"/>
          </p:nvPr>
        </p:nvSpPr>
        <p:spPr/>
        <p:txBody>
          <a:bodyPr/>
          <a:lstStyle/>
          <a:p>
            <a:fld id="{5313DB94-A417-4F12-A1C1-FBB6F1CB2F0D}" type="slidenum">
              <a:rPr lang="en-US" smtClean="0"/>
              <a:t>27</a:t>
            </a:fld>
            <a:endParaRPr lang="en-US" dirty="0"/>
          </a:p>
        </p:txBody>
      </p:sp>
    </p:spTree>
    <p:extLst>
      <p:ext uri="{BB962C8B-B14F-4D97-AF65-F5344CB8AC3E}">
        <p14:creationId xmlns:p14="http://schemas.microsoft.com/office/powerpoint/2010/main" val="93054218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313DB94-A417-4F12-A1C1-FBB6F1CB2F0D}" type="slidenum">
              <a:rPr lang="en-US" smtClean="0"/>
              <a:t>28</a:t>
            </a:fld>
            <a:endParaRPr lang="en-US" dirty="0"/>
          </a:p>
        </p:txBody>
      </p:sp>
    </p:spTree>
    <p:extLst>
      <p:ext uri="{BB962C8B-B14F-4D97-AF65-F5344CB8AC3E}">
        <p14:creationId xmlns:p14="http://schemas.microsoft.com/office/powerpoint/2010/main" val="36263943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latin typeface="Times New Roman" pitchFamily="18" charset="0"/>
                <a:ea typeface="ＭＳ Ｐゴシック" charset="0"/>
                <a:cs typeface="+mn-cs"/>
              </a:rPr>
              <a:t>For the gas phase, we are treating it as a mixture of lattice site vacancies and </a:t>
            </a:r>
            <a:r>
              <a:rPr lang="en-US" sz="1200" kern="1200" dirty="0" err="1">
                <a:solidFill>
                  <a:schemeClr val="tx1"/>
                </a:solidFill>
                <a:latin typeface="Times New Roman" pitchFamily="18" charset="0"/>
                <a:ea typeface="ＭＳ Ｐゴシック" charset="0"/>
                <a:cs typeface="+mn-cs"/>
              </a:rPr>
              <a:t>Xe</a:t>
            </a:r>
            <a:r>
              <a:rPr lang="en-US" sz="1200" kern="1200" dirty="0">
                <a:solidFill>
                  <a:schemeClr val="tx1"/>
                </a:solidFill>
                <a:latin typeface="Times New Roman" pitchFamily="18" charset="0"/>
                <a:ea typeface="ＭＳ Ｐゴシック" charset="0"/>
                <a:cs typeface="+mn-cs"/>
              </a:rPr>
              <a:t> atoms</a:t>
            </a:r>
          </a:p>
          <a:p>
            <a:r>
              <a:rPr lang="en-US" sz="1200" kern="1200" dirty="0">
                <a:solidFill>
                  <a:schemeClr val="tx1"/>
                </a:solidFill>
                <a:latin typeface="Times New Roman" pitchFamily="18" charset="0"/>
                <a:ea typeface="ＭＳ Ｐゴシック" charset="0"/>
                <a:cs typeface="+mn-cs"/>
              </a:rPr>
              <a:t>So if you think of a Gibbs triangle representation of the composition of the lattice sites, the gas phase sits along this edge, with pure vacancies on this corner and pure </a:t>
            </a:r>
            <a:r>
              <a:rPr lang="en-US" sz="1200" kern="1200" dirty="0" err="1">
                <a:solidFill>
                  <a:schemeClr val="tx1"/>
                </a:solidFill>
                <a:latin typeface="Times New Roman" pitchFamily="18" charset="0"/>
                <a:ea typeface="ＭＳ Ｐゴシック" charset="0"/>
                <a:cs typeface="+mn-cs"/>
              </a:rPr>
              <a:t>Xe</a:t>
            </a:r>
            <a:r>
              <a:rPr lang="en-US" sz="1200" kern="1200" dirty="0">
                <a:solidFill>
                  <a:schemeClr val="tx1"/>
                </a:solidFill>
                <a:latin typeface="Times New Roman" pitchFamily="18" charset="0"/>
                <a:ea typeface="ＭＳ Ｐゴシック" charset="0"/>
                <a:cs typeface="+mn-cs"/>
              </a:rPr>
              <a:t> on this corner</a:t>
            </a:r>
          </a:p>
          <a:p>
            <a:r>
              <a:rPr lang="en-US" sz="1200" kern="1200" dirty="0">
                <a:solidFill>
                  <a:schemeClr val="tx1"/>
                </a:solidFill>
                <a:latin typeface="Times New Roman" pitchFamily="18" charset="0"/>
                <a:ea typeface="ＭＳ Ｐゴシック" charset="0"/>
                <a:cs typeface="+mn-cs"/>
              </a:rPr>
              <a:t>So if you confine yourself along this edge, the energy is given by the Helmholtz free energy of </a:t>
            </a:r>
            <a:r>
              <a:rPr lang="en-US" sz="1200" kern="1200" dirty="0" err="1">
                <a:solidFill>
                  <a:schemeClr val="tx1"/>
                </a:solidFill>
                <a:latin typeface="Times New Roman" pitchFamily="18" charset="0"/>
                <a:ea typeface="ＭＳ Ｐゴシック" charset="0"/>
                <a:cs typeface="+mn-cs"/>
              </a:rPr>
              <a:t>Xe</a:t>
            </a:r>
            <a:r>
              <a:rPr lang="en-US" sz="1200" kern="1200" dirty="0">
                <a:solidFill>
                  <a:schemeClr val="tx1"/>
                </a:solidFill>
                <a:latin typeface="Times New Roman" pitchFamily="18" charset="0"/>
                <a:ea typeface="ＭＳ Ｐゴシック" charset="0"/>
                <a:cs typeface="+mn-cs"/>
              </a:rPr>
              <a:t>, which we approximate as a VDW gas</a:t>
            </a:r>
          </a:p>
          <a:p>
            <a:r>
              <a:rPr lang="en-US" sz="1200" kern="1200" dirty="0">
                <a:solidFill>
                  <a:schemeClr val="tx1"/>
                </a:solidFill>
                <a:latin typeface="Times New Roman" pitchFamily="18" charset="0"/>
                <a:ea typeface="ＭＳ Ｐゴシック" charset="0"/>
                <a:cs typeface="+mn-cs"/>
              </a:rPr>
              <a:t>So the free energy looks like an ideal gas and then starts to increase until you get to the point where all the volume is taken up by the hard sphere exclusion volume, and at that point the free energy shoots up to infinity</a:t>
            </a:r>
          </a:p>
          <a:p>
            <a:r>
              <a:rPr lang="en-US" sz="1200" kern="1200" dirty="0">
                <a:solidFill>
                  <a:schemeClr val="tx1"/>
                </a:solidFill>
                <a:latin typeface="Times New Roman" pitchFamily="18" charset="0"/>
                <a:ea typeface="ＭＳ Ｐゴシック" charset="0"/>
                <a:cs typeface="+mn-cs"/>
              </a:rPr>
              <a:t>We found that the minimum in concentration corresponds to a pressure of 465 </a:t>
            </a:r>
            <a:r>
              <a:rPr lang="en-US" sz="1200" kern="1200" dirty="0" err="1">
                <a:solidFill>
                  <a:schemeClr val="tx1"/>
                </a:solidFill>
                <a:latin typeface="Times New Roman" pitchFamily="18" charset="0"/>
                <a:ea typeface="ＭＳ Ｐゴシック" charset="0"/>
                <a:cs typeface="+mn-cs"/>
              </a:rPr>
              <a:t>Mpa</a:t>
            </a:r>
            <a:r>
              <a:rPr lang="en-US" sz="1200" kern="1200" dirty="0">
                <a:solidFill>
                  <a:schemeClr val="tx1"/>
                </a:solidFill>
                <a:latin typeface="Times New Roman" pitchFamily="18" charset="0"/>
                <a:ea typeface="ＭＳ Ｐゴシック" charset="0"/>
                <a:cs typeface="+mn-cs"/>
              </a:rPr>
              <a:t>, which is close to the measured internal pressure of intragranular bubbles</a:t>
            </a:r>
          </a:p>
          <a:p>
            <a:r>
              <a:rPr lang="en-US" sz="1200" kern="1200" dirty="0">
                <a:solidFill>
                  <a:schemeClr val="tx1"/>
                </a:solidFill>
                <a:latin typeface="Times New Roman" pitchFamily="18" charset="0"/>
                <a:ea typeface="ＭＳ Ｐゴシック" charset="0"/>
                <a:cs typeface="+mn-cs"/>
              </a:rPr>
              <a:t>So to make things tractable numerically, we approximated the free energy with a parabolic approximation about this minimum</a:t>
            </a:r>
          </a:p>
          <a:p>
            <a:endParaRPr lang="en-US" sz="1200" kern="1200" dirty="0">
              <a:solidFill>
                <a:schemeClr val="tx1"/>
              </a:solidFill>
              <a:latin typeface="Times New Roman" pitchFamily="18" charset="0"/>
              <a:ea typeface="ＭＳ Ｐゴシック" charset="0"/>
              <a:cs typeface="+mn-cs"/>
            </a:endParaRPr>
          </a:p>
          <a:p>
            <a:r>
              <a:rPr lang="en-US" sz="1200" kern="1200" dirty="0">
                <a:solidFill>
                  <a:schemeClr val="tx1"/>
                </a:solidFill>
                <a:latin typeface="Times New Roman" pitchFamily="18" charset="0"/>
                <a:ea typeface="ＭＳ Ｐゴシック" charset="0"/>
                <a:cs typeface="+mn-cs"/>
              </a:rPr>
              <a:t>\</a:t>
            </a:r>
            <a:r>
              <a:rPr lang="en-US" sz="1200" kern="1200" dirty="0" err="1">
                <a:solidFill>
                  <a:schemeClr val="tx1"/>
                </a:solidFill>
                <a:latin typeface="Times New Roman" pitchFamily="18" charset="0"/>
                <a:ea typeface="ＭＳ Ｐゴシック" charset="0"/>
                <a:cs typeface="+mn-cs"/>
              </a:rPr>
              <a:t>frac</a:t>
            </a:r>
            <a:r>
              <a:rPr lang="en-US" sz="1200" kern="1200" dirty="0">
                <a:solidFill>
                  <a:schemeClr val="tx1"/>
                </a:solidFill>
                <a:latin typeface="Times New Roman" pitchFamily="18" charset="0"/>
                <a:ea typeface="ＭＳ Ｐゴシック" charset="0"/>
                <a:cs typeface="+mn-cs"/>
              </a:rPr>
              <a:t>{F}{V} = </a:t>
            </a:r>
            <a:r>
              <a:rPr lang="en-US" sz="1200" kern="1200" dirty="0" err="1">
                <a:solidFill>
                  <a:schemeClr val="tx1"/>
                </a:solidFill>
                <a:latin typeface="Times New Roman" pitchFamily="18" charset="0"/>
                <a:ea typeface="ＭＳ Ｐゴシック" charset="0"/>
                <a:cs typeface="+mn-cs"/>
              </a:rPr>
              <a:t>c_g</a:t>
            </a:r>
            <a:r>
              <a:rPr lang="en-US" sz="1200" kern="1200" dirty="0">
                <a:solidFill>
                  <a:schemeClr val="tx1"/>
                </a:solidFill>
                <a:latin typeface="Times New Roman" pitchFamily="18" charset="0"/>
                <a:ea typeface="ＭＳ Ｐゴシック" charset="0"/>
                <a:cs typeface="+mn-cs"/>
              </a:rPr>
              <a:t> </a:t>
            </a:r>
            <a:r>
              <a:rPr lang="en-US" sz="1200" kern="1200" dirty="0" err="1">
                <a:solidFill>
                  <a:schemeClr val="tx1"/>
                </a:solidFill>
                <a:latin typeface="Times New Roman" pitchFamily="18" charset="0"/>
                <a:ea typeface="ＭＳ Ｐゴシック" charset="0"/>
                <a:cs typeface="+mn-cs"/>
              </a:rPr>
              <a:t>n_U</a:t>
            </a:r>
            <a:r>
              <a:rPr lang="en-US" sz="1200" kern="1200" dirty="0">
                <a:solidFill>
                  <a:schemeClr val="tx1"/>
                </a:solidFill>
                <a:latin typeface="Times New Roman" pitchFamily="18" charset="0"/>
                <a:ea typeface="ＭＳ Ｐゴシック" charset="0"/>
                <a:cs typeface="+mn-cs"/>
              </a:rPr>
              <a:t> </a:t>
            </a:r>
            <a:r>
              <a:rPr lang="en-US" sz="1200" kern="1200" dirty="0" err="1">
                <a:solidFill>
                  <a:schemeClr val="tx1"/>
                </a:solidFill>
                <a:latin typeface="Times New Roman" pitchFamily="18" charset="0"/>
                <a:ea typeface="ＭＳ Ｐゴシック" charset="0"/>
                <a:cs typeface="+mn-cs"/>
              </a:rPr>
              <a:t>kT</a:t>
            </a:r>
            <a:r>
              <a:rPr lang="en-US" sz="1200" kern="1200" dirty="0">
                <a:solidFill>
                  <a:schemeClr val="tx1"/>
                </a:solidFill>
                <a:latin typeface="Times New Roman" pitchFamily="18" charset="0"/>
                <a:ea typeface="ＭＳ Ｐゴシック" charset="0"/>
                <a:cs typeface="+mn-cs"/>
              </a:rPr>
              <a:t> \left[ \ln{ \left( \</a:t>
            </a:r>
            <a:r>
              <a:rPr lang="en-US" sz="1200" kern="1200" dirty="0" err="1">
                <a:solidFill>
                  <a:schemeClr val="tx1"/>
                </a:solidFill>
                <a:latin typeface="Times New Roman" pitchFamily="18" charset="0"/>
                <a:ea typeface="ＭＳ Ｐゴシック" charset="0"/>
                <a:cs typeface="+mn-cs"/>
              </a:rPr>
              <a:t>frac</a:t>
            </a:r>
            <a:r>
              <a:rPr lang="en-US" sz="1200" kern="1200" dirty="0">
                <a:solidFill>
                  <a:schemeClr val="tx1"/>
                </a:solidFill>
                <a:latin typeface="Times New Roman" pitchFamily="18" charset="0"/>
                <a:ea typeface="ＭＳ Ｐゴシック" charset="0"/>
                <a:cs typeface="+mn-cs"/>
              </a:rPr>
              <a:t>{1}{</a:t>
            </a:r>
            <a:r>
              <a:rPr lang="en-US" sz="1200" kern="1200" dirty="0" err="1">
                <a:solidFill>
                  <a:schemeClr val="tx1"/>
                </a:solidFill>
                <a:latin typeface="Times New Roman" pitchFamily="18" charset="0"/>
                <a:ea typeface="ＭＳ Ｐゴシック" charset="0"/>
                <a:cs typeface="+mn-cs"/>
              </a:rPr>
              <a:t>n_Q</a:t>
            </a:r>
            <a:r>
              <a:rPr lang="en-US" sz="1200" kern="1200" dirty="0">
                <a:solidFill>
                  <a:schemeClr val="tx1"/>
                </a:solidFill>
                <a:latin typeface="Times New Roman" pitchFamily="18" charset="0"/>
                <a:ea typeface="ＭＳ Ｐゴシック" charset="0"/>
                <a:cs typeface="+mn-cs"/>
              </a:rPr>
              <a:t> \left( \</a:t>
            </a:r>
            <a:r>
              <a:rPr lang="en-US" sz="1200" kern="1200" dirty="0" err="1">
                <a:solidFill>
                  <a:schemeClr val="tx1"/>
                </a:solidFill>
                <a:latin typeface="Times New Roman" pitchFamily="18" charset="0"/>
                <a:ea typeface="ＭＳ Ｐゴシック" charset="0"/>
                <a:cs typeface="+mn-cs"/>
              </a:rPr>
              <a:t>frac</a:t>
            </a:r>
            <a:r>
              <a:rPr lang="en-US" sz="1200" kern="1200" dirty="0">
                <a:solidFill>
                  <a:schemeClr val="tx1"/>
                </a:solidFill>
                <a:latin typeface="Times New Roman" pitchFamily="18" charset="0"/>
                <a:ea typeface="ＭＳ Ｐゴシック" charset="0"/>
                <a:cs typeface="+mn-cs"/>
              </a:rPr>
              <a:t>{1}{</a:t>
            </a:r>
            <a:r>
              <a:rPr lang="en-US" sz="1200" kern="1200" dirty="0" err="1">
                <a:solidFill>
                  <a:schemeClr val="tx1"/>
                </a:solidFill>
                <a:latin typeface="Times New Roman" pitchFamily="18" charset="0"/>
                <a:ea typeface="ＭＳ Ｐゴシック" charset="0"/>
                <a:cs typeface="+mn-cs"/>
              </a:rPr>
              <a:t>c_g</a:t>
            </a:r>
            <a:r>
              <a:rPr lang="en-US" sz="1200" kern="1200" dirty="0">
                <a:solidFill>
                  <a:schemeClr val="tx1"/>
                </a:solidFill>
                <a:latin typeface="Times New Roman" pitchFamily="18" charset="0"/>
                <a:ea typeface="ＭＳ Ｐゴシック" charset="0"/>
                <a:cs typeface="+mn-cs"/>
              </a:rPr>
              <a:t> </a:t>
            </a:r>
            <a:r>
              <a:rPr lang="en-US" sz="1200" kern="1200" dirty="0" err="1">
                <a:solidFill>
                  <a:schemeClr val="tx1"/>
                </a:solidFill>
                <a:latin typeface="Times New Roman" pitchFamily="18" charset="0"/>
                <a:ea typeface="ＭＳ Ｐゴシック" charset="0"/>
                <a:cs typeface="+mn-cs"/>
              </a:rPr>
              <a:t>n_U</a:t>
            </a:r>
            <a:r>
              <a:rPr lang="en-US" sz="1200" kern="1200" dirty="0">
                <a:solidFill>
                  <a:schemeClr val="tx1"/>
                </a:solidFill>
                <a:latin typeface="Times New Roman" pitchFamily="18" charset="0"/>
                <a:ea typeface="ＭＳ Ｐゴシック" charset="0"/>
                <a:cs typeface="+mn-cs"/>
              </a:rPr>
              <a:t> - b}\right)} \right) } - 1 \right]</a:t>
            </a:r>
          </a:p>
          <a:p>
            <a:endParaRPr lang="en-US" sz="1200" kern="1200" dirty="0">
              <a:solidFill>
                <a:schemeClr val="tx1"/>
              </a:solidFill>
              <a:latin typeface="Times New Roman" pitchFamily="18" charset="0"/>
              <a:ea typeface="ＭＳ Ｐゴシック" charset="0"/>
              <a:cs typeface="+mn-cs"/>
            </a:endParaRPr>
          </a:p>
          <a:p>
            <a:r>
              <a:rPr lang="en-US" sz="1200" kern="1200" dirty="0">
                <a:solidFill>
                  <a:schemeClr val="tx1"/>
                </a:solidFill>
                <a:latin typeface="Times New Roman" pitchFamily="18" charset="0"/>
                <a:ea typeface="ＭＳ Ｐゴシック" charset="0"/>
                <a:cs typeface="+mn-cs"/>
              </a:rPr>
              <a:t>Will need a slide explaining</a:t>
            </a:r>
            <a:r>
              <a:rPr lang="en-US" sz="1200" kern="1200" baseline="0" dirty="0">
                <a:solidFill>
                  <a:schemeClr val="tx1"/>
                </a:solidFill>
                <a:latin typeface="Times New Roman" pitchFamily="18" charset="0"/>
                <a:ea typeface="ＭＳ Ｐゴシック" charset="0"/>
                <a:cs typeface="+mn-cs"/>
              </a:rPr>
              <a:t> these terms further</a:t>
            </a:r>
            <a:endParaRPr lang="en-US" dirty="0"/>
          </a:p>
        </p:txBody>
      </p:sp>
      <p:sp>
        <p:nvSpPr>
          <p:cNvPr id="4" name="Slide Number Placeholder 3"/>
          <p:cNvSpPr>
            <a:spLocks noGrp="1"/>
          </p:cNvSpPr>
          <p:nvPr>
            <p:ph type="sldNum" sz="quarter" idx="10"/>
          </p:nvPr>
        </p:nvSpPr>
        <p:spPr/>
        <p:txBody>
          <a:bodyPr/>
          <a:lstStyle/>
          <a:p>
            <a:fld id="{C1580A75-DFB9-CE4B-95A6-02F6D6F56675}" type="slidenum">
              <a:rPr lang="en-US" smtClean="0"/>
              <a:pPr/>
              <a:t>34</a:t>
            </a:fld>
            <a:endParaRPr lang="en-US"/>
          </a:p>
        </p:txBody>
      </p:sp>
    </p:spTree>
    <p:extLst>
      <p:ext uri="{BB962C8B-B14F-4D97-AF65-F5344CB8AC3E}">
        <p14:creationId xmlns:p14="http://schemas.microsoft.com/office/powerpoint/2010/main" val="3946582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started to investigate gas-pressure-induced fracture behavior during LOCA-driven temperature </a:t>
            </a:r>
            <a:r>
              <a:rPr lang="en-US" sz="1200" kern="1200" dirty="0" err="1">
                <a:solidFill>
                  <a:schemeClr val="tx1"/>
                </a:solidFill>
                <a:effectLst/>
                <a:latin typeface="+mn-lt"/>
                <a:ea typeface="+mn-ea"/>
                <a:cs typeface="+mn-cs"/>
              </a:rPr>
              <a:t>tran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sients</a:t>
            </a:r>
            <a:r>
              <a:rPr lang="en-US" sz="1200" kern="1200" dirty="0">
                <a:solidFill>
                  <a:schemeClr val="tx1"/>
                </a:solidFill>
                <a:effectLst/>
                <a:latin typeface="+mn-lt"/>
                <a:ea typeface="+mn-ea"/>
                <a:cs typeface="+mn-cs"/>
              </a:rPr>
              <a:t>. During a LOCA transient, temperatures in the fuel rod increase rapidly, leading to increased pressure in the gas contained within the bubbles. The temperature as a function of time at the edge of a </a:t>
            </a:r>
            <a:r>
              <a:rPr lang="en-US" sz="1200" kern="1200" dirty="0" err="1">
                <a:solidFill>
                  <a:schemeClr val="tx1"/>
                </a:solidFill>
                <a:effectLst/>
                <a:latin typeface="+mn-lt"/>
                <a:ea typeface="+mn-ea"/>
                <a:cs typeface="+mn-cs"/>
              </a:rPr>
              <a:t>represen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tative</a:t>
            </a:r>
            <a:r>
              <a:rPr lang="en-US" sz="1200" kern="1200" dirty="0">
                <a:solidFill>
                  <a:schemeClr val="tx1"/>
                </a:solidFill>
                <a:effectLst/>
                <a:latin typeface="+mn-lt"/>
                <a:ea typeface="+mn-ea"/>
                <a:cs typeface="+mn-cs"/>
              </a:rPr>
              <a:t> pellet for each rod was obtained by using the engineering-scale fuel performance code BISON [35] simulation of the </a:t>
            </a:r>
            <a:r>
              <a:rPr lang="en-US" sz="1200" kern="1200" dirty="0" err="1">
                <a:solidFill>
                  <a:schemeClr val="tx1"/>
                </a:solidFill>
                <a:effectLst/>
                <a:latin typeface="+mn-lt"/>
                <a:ea typeface="+mn-ea"/>
                <a:cs typeface="+mn-cs"/>
              </a:rPr>
              <a:t>Studsvik</a:t>
            </a:r>
            <a:r>
              <a:rPr lang="en-US" sz="1200" kern="1200" dirty="0">
                <a:solidFill>
                  <a:schemeClr val="tx1"/>
                </a:solidFill>
                <a:effectLst/>
                <a:latin typeface="+mn-lt"/>
                <a:ea typeface="+mn-ea"/>
                <a:cs typeface="+mn-cs"/>
              </a:rPr>
              <a:t> Rod 196 experiment [36]. The temperature was used as an input to the Kim- Kim-Suzuki phase-field model [37] to determine the pressure as a function of time. In the Kim-Kim-Suzuki phase-field model, the gas pressure is assumed to be 100 MPa during steady-state reactor operation at 700 K. The </a:t>
            </a:r>
            <a:r>
              <a:rPr lang="en-US" sz="1200" kern="1200" dirty="0" err="1">
                <a:solidFill>
                  <a:schemeClr val="tx1"/>
                </a:solidFill>
                <a:effectLst/>
                <a:latin typeface="+mn-lt"/>
                <a:ea typeface="+mn-ea"/>
                <a:cs typeface="+mn-cs"/>
              </a:rPr>
              <a:t>Studsvik</a:t>
            </a:r>
            <a:r>
              <a:rPr lang="en-US" sz="1200" kern="1200" dirty="0">
                <a:solidFill>
                  <a:schemeClr val="tx1"/>
                </a:solidFill>
                <a:effectLst/>
                <a:latin typeface="+mn-lt"/>
                <a:ea typeface="+mn-ea"/>
                <a:cs typeface="+mn-cs"/>
              </a:rPr>
              <a:t> experiment was begun with a fixed temperature hold at 572.6 K at the outer surface prior to the transient, resulting in the initial pressure at the start of the transient decreasing from 100 MPa to below 80 MPa. The pressure was passed to our phase-field fracture model to simulate fracture in the regions surrounding individual bubbles. </a:t>
            </a:r>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size of the bubble did not change significantly during the transient for a variety of initial conditions, including varying bubble size, initial pressure, and external restraint pressure. a phase-field fracture model to </a:t>
            </a:r>
            <a:r>
              <a:rPr lang="en-US" sz="1200" kern="1200" dirty="0" err="1">
                <a:solidFill>
                  <a:schemeClr val="tx1"/>
                </a:solidFill>
                <a:effectLst/>
                <a:latin typeface="+mn-lt"/>
                <a:ea typeface="+mn-ea"/>
                <a:cs typeface="+mn-cs"/>
              </a:rPr>
              <a:t>inves</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tigate</a:t>
            </a:r>
            <a:r>
              <a:rPr lang="en-US" sz="1200" kern="1200" dirty="0">
                <a:solidFill>
                  <a:schemeClr val="tx1"/>
                </a:solidFill>
                <a:effectLst/>
                <a:latin typeface="+mn-lt"/>
                <a:ea typeface="+mn-ea"/>
                <a:cs typeface="+mn-cs"/>
              </a:rPr>
              <a:t> fracture in response to LOCA transients does not need to account for a change in bubble size, thus simplifying the model required for that work.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9A0CCFD4-A7F8-054B-8822-BC244B953582}" type="slidenum">
              <a:rPr lang="en-US" smtClean="0"/>
              <a:t>43</a:t>
            </a:fld>
            <a:endParaRPr lang="en-US"/>
          </a:p>
        </p:txBody>
      </p:sp>
    </p:spTree>
    <p:extLst>
      <p:ext uri="{BB962C8B-B14F-4D97-AF65-F5344CB8AC3E}">
        <p14:creationId xmlns:p14="http://schemas.microsoft.com/office/powerpoint/2010/main" val="36477224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 study the effect of external pressure, different external pressures were then applied on the top and right boundaries. In a fuel pellet, such external pressures can be caused by the fuel-cladding mechanical interaction. The results from using three different external pressures—0, 30, and 60 MPa—are shown in Figs 9, 10, and 11, respectively. The external pressure can alter the critical pressure, as it plays a role in compressing the bubble. The critical pressure becomes significantly higher for larger external pressure values, though the crack pattern does not significantly change.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Some tests showed that the pulverization and the fission gas release that it brings about can be substantially reduced if the fuel material is subject to hydrostatic pressure. The reviewed data suggest that a pressure of about 50 MPa is sufficient to suppress pulverization, which means that constraint from pellet-cladding mechanical interaction (PCMI) may limit pulverization and transient FGR in high burnup LWR fuel rods </a:t>
            </a:r>
            <a:endParaRPr lang="en-US" dirty="0"/>
          </a:p>
          <a:p>
            <a:endParaRPr lang="en-US" dirty="0"/>
          </a:p>
        </p:txBody>
      </p:sp>
      <p:sp>
        <p:nvSpPr>
          <p:cNvPr id="4" name="Slide Number Placeholder 3"/>
          <p:cNvSpPr>
            <a:spLocks noGrp="1"/>
          </p:cNvSpPr>
          <p:nvPr>
            <p:ph type="sldNum" sz="quarter" idx="5"/>
          </p:nvPr>
        </p:nvSpPr>
        <p:spPr/>
        <p:txBody>
          <a:bodyPr/>
          <a:lstStyle/>
          <a:p>
            <a:fld id="{9A0CCFD4-A7F8-054B-8822-BC244B953582}" type="slidenum">
              <a:rPr lang="en-US" smtClean="0"/>
              <a:t>44</a:t>
            </a:fld>
            <a:endParaRPr lang="en-US"/>
          </a:p>
        </p:txBody>
      </p:sp>
    </p:spTree>
    <p:extLst>
      <p:ext uri="{BB962C8B-B14F-4D97-AF65-F5344CB8AC3E}">
        <p14:creationId xmlns:p14="http://schemas.microsoft.com/office/powerpoint/2010/main" val="267426997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Size of bubble?</a:t>
            </a:r>
          </a:p>
          <a:p>
            <a:r>
              <a:rPr lang="en-US"/>
              <a:t>Initial pressure?</a:t>
            </a:r>
          </a:p>
          <a:p>
            <a:r>
              <a:rPr lang="en-US"/>
              <a:t>GB strength?</a:t>
            </a:r>
          </a:p>
          <a:p>
            <a:r>
              <a:rPr lang="en-US"/>
              <a:t>What do colors mean in GIF?</a:t>
            </a:r>
          </a:p>
        </p:txBody>
      </p:sp>
      <p:sp>
        <p:nvSpPr>
          <p:cNvPr id="4" name="Slide Number Placeholder 3"/>
          <p:cNvSpPr>
            <a:spLocks noGrp="1"/>
          </p:cNvSpPr>
          <p:nvPr>
            <p:ph type="sldNum" sz="quarter" idx="5"/>
          </p:nvPr>
        </p:nvSpPr>
        <p:spPr/>
        <p:txBody>
          <a:bodyPr/>
          <a:lstStyle/>
          <a:p>
            <a:fld id="{A97925F6-246B-416C-95AF-4BBBAB91FB4A}" type="slidenum">
              <a:rPr lang="en-US" smtClean="0"/>
              <a:t>45</a:t>
            </a:fld>
            <a:endParaRPr lang="en-US"/>
          </a:p>
        </p:txBody>
      </p:sp>
    </p:spTree>
    <p:extLst>
      <p:ext uri="{BB962C8B-B14F-4D97-AF65-F5344CB8AC3E}">
        <p14:creationId xmlns:p14="http://schemas.microsoft.com/office/powerpoint/2010/main" val="379139446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shows the </a:t>
            </a:r>
            <a:r>
              <a:rPr lang="en-US" dirty="0" err="1"/>
              <a:t>Vf</a:t>
            </a:r>
            <a:r>
              <a:rPr lang="en-US" dirty="0"/>
              <a:t> of the bubble phase versus time</a:t>
            </a:r>
          </a:p>
          <a:p>
            <a:r>
              <a:rPr lang="en-US" dirty="0"/>
              <a:t>So if you look in the early stages there is some difference between the cases with different mobility </a:t>
            </a:r>
          </a:p>
          <a:p>
            <a:r>
              <a:rPr lang="en-US" dirty="0"/>
              <a:t>So in the early stages, when the mobility is high and the bubbles are still pretty far apart, that high mobility can carry the defect species from the solid to the bubble faster </a:t>
            </a:r>
          </a:p>
          <a:p>
            <a:r>
              <a:rPr lang="en-US" dirty="0"/>
              <a:t>So </a:t>
            </a:r>
            <a:r>
              <a:rPr lang="en-US" dirty="0" err="1"/>
              <a:t>Vf</a:t>
            </a:r>
            <a:r>
              <a:rPr lang="en-US" dirty="0"/>
              <a:t> increase more quickly</a:t>
            </a:r>
          </a:p>
          <a:p>
            <a:r>
              <a:rPr lang="en-US" dirty="0"/>
              <a:t>However when the volume fraction of bubbles gets higher, the fraction of the solid phase gets lower so the defect species don’t have to diffuse as far</a:t>
            </a:r>
          </a:p>
          <a:p>
            <a:r>
              <a:rPr lang="en-US" dirty="0"/>
              <a:t>So that’s why later the lower diffusivity case can catch up, and by the time at the end of the movies the </a:t>
            </a:r>
            <a:r>
              <a:rPr lang="en-US" dirty="0" err="1"/>
              <a:t>Vf</a:t>
            </a:r>
            <a:r>
              <a:rPr lang="en-US" dirty="0"/>
              <a:t> is pretty much the same. So that’s not a significant reason for the different morphologies in the high diff and low diff cases</a:t>
            </a:r>
          </a:p>
        </p:txBody>
      </p:sp>
      <p:sp>
        <p:nvSpPr>
          <p:cNvPr id="4" name="Slide Number Placeholder 3"/>
          <p:cNvSpPr>
            <a:spLocks noGrp="1"/>
          </p:cNvSpPr>
          <p:nvPr>
            <p:ph type="sldNum" sz="quarter" idx="5"/>
          </p:nvPr>
        </p:nvSpPr>
        <p:spPr/>
        <p:txBody>
          <a:bodyPr/>
          <a:lstStyle/>
          <a:p>
            <a:fld id="{D0E5B08D-7E9E-4F26-8301-A44CB4E8BFCD}" type="slidenum">
              <a:rPr lang="en-US" smtClean="0"/>
              <a:t>49</a:t>
            </a:fld>
            <a:endParaRPr lang="en-US"/>
          </a:p>
        </p:txBody>
      </p:sp>
    </p:spTree>
    <p:extLst>
      <p:ext uri="{BB962C8B-B14F-4D97-AF65-F5344CB8AC3E}">
        <p14:creationId xmlns:p14="http://schemas.microsoft.com/office/powerpoint/2010/main" val="197785427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another way to quantify the microstructure is by looking at the area of the interface</a:t>
            </a:r>
          </a:p>
          <a:p>
            <a:r>
              <a:rPr lang="en-US" dirty="0"/>
              <a:t>Shown versus time on left and versus porosity on right</a:t>
            </a:r>
          </a:p>
          <a:p>
            <a:r>
              <a:rPr lang="en-US" dirty="0"/>
              <a:t>So what we’re seeing is that there’s a competition between the growth caused by the source term, which wants to increase surface area, and the coarsening, which is the process by which the system tries to reduce its surface area in order to reduce interfacial energy</a:t>
            </a:r>
          </a:p>
          <a:p>
            <a:r>
              <a:rPr lang="en-US" dirty="0"/>
              <a:t>When the mobility is high, that increases the rate at which coarsening happens so we end up with a smaller surface area for the high mobility case</a:t>
            </a:r>
          </a:p>
          <a:p>
            <a:r>
              <a:rPr lang="en-US" dirty="0"/>
              <a:t>However this only starts to happen in the later stages when the bubbles begin to interact with each other</a:t>
            </a:r>
          </a:p>
        </p:txBody>
      </p:sp>
      <p:sp>
        <p:nvSpPr>
          <p:cNvPr id="4" name="Slide Number Placeholder 3"/>
          <p:cNvSpPr>
            <a:spLocks noGrp="1"/>
          </p:cNvSpPr>
          <p:nvPr>
            <p:ph type="sldNum" sz="quarter" idx="5"/>
          </p:nvPr>
        </p:nvSpPr>
        <p:spPr/>
        <p:txBody>
          <a:bodyPr/>
          <a:lstStyle/>
          <a:p>
            <a:fld id="{D0E5B08D-7E9E-4F26-8301-A44CB4E8BFCD}" type="slidenum">
              <a:rPr lang="en-US" smtClean="0"/>
              <a:t>50</a:t>
            </a:fld>
            <a:endParaRPr lang="en-US"/>
          </a:p>
        </p:txBody>
      </p:sp>
    </p:spTree>
    <p:extLst>
      <p:ext uri="{BB962C8B-B14F-4D97-AF65-F5344CB8AC3E}">
        <p14:creationId xmlns:p14="http://schemas.microsoft.com/office/powerpoint/2010/main" val="41148286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that analytical equation is used to determine the gaseous contribution to swelling up until the point when porosity is high enough that the bubbles become an interconnected volume that connects to the free surface and gas gets released from the fuel</a:t>
            </a:r>
          </a:p>
          <a:p>
            <a:r>
              <a:rPr lang="en-US" dirty="0"/>
              <a:t>So the current Bison model assumes a maximum of 25% porosity (eq, 33% swelling), which comes from an analytical estimate by Barnes; which has a lot of assumptions inherent in it</a:t>
            </a:r>
          </a:p>
          <a:p>
            <a:r>
              <a:rPr lang="en-US" dirty="0"/>
              <a:t>And the swelling gradually tapers off in the range from 23% to 25%, which are adjustable parameters in Bison</a:t>
            </a:r>
          </a:p>
          <a:p>
            <a:r>
              <a:rPr lang="en-US" dirty="0"/>
              <a:t>The reason for that gradual decrease in swelling from 23% to 25% is not due to physical reason but it’s primarily there to improve numerical performance compared with turning it off suddenly at 25%</a:t>
            </a:r>
          </a:p>
          <a:p>
            <a:r>
              <a:rPr lang="en-US" dirty="0"/>
              <a:t>So this is one of several high-priority assumptions in the swelling model to be addressed, but it was also recently brought to our attention that the threshold for gas release was of major interest to </a:t>
            </a:r>
            <a:r>
              <a:rPr lang="en-US" dirty="0" err="1"/>
              <a:t>Oklo</a:t>
            </a:r>
            <a:r>
              <a:rPr lang="en-US" dirty="0"/>
              <a:t> in their process of certification by the NRC</a:t>
            </a:r>
          </a:p>
          <a:p>
            <a:r>
              <a:rPr lang="en-US" dirty="0"/>
              <a:t>So we decided for both of these reasons to attempt to develop improved estimates of the gas release threshold and the maximum swelling by simulating the percolation of growing fission gas bubbles</a:t>
            </a:r>
          </a:p>
        </p:txBody>
      </p:sp>
      <p:sp>
        <p:nvSpPr>
          <p:cNvPr id="4" name="Slide Number Placeholder 3"/>
          <p:cNvSpPr>
            <a:spLocks noGrp="1"/>
          </p:cNvSpPr>
          <p:nvPr>
            <p:ph type="sldNum" sz="quarter" idx="5"/>
          </p:nvPr>
        </p:nvSpPr>
        <p:spPr/>
        <p:txBody>
          <a:bodyPr/>
          <a:lstStyle/>
          <a:p>
            <a:fld id="{D0E5B08D-7E9E-4F26-8301-A44CB4E8BFCD}" type="slidenum">
              <a:rPr lang="en-US" smtClean="0"/>
              <a:t>5</a:t>
            </a:fld>
            <a:endParaRPr lang="en-US"/>
          </a:p>
        </p:txBody>
      </p:sp>
    </p:spTree>
    <p:extLst>
      <p:ext uri="{BB962C8B-B14F-4D97-AF65-F5344CB8AC3E}">
        <p14:creationId xmlns:p14="http://schemas.microsoft.com/office/powerpoint/2010/main" val="58597160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aspect of the microstructure we’d like to characterize is the length scale or the characteristic size of features in the system</a:t>
            </a:r>
          </a:p>
          <a:p>
            <a:r>
              <a:rPr lang="en-US" dirty="0"/>
              <a:t>The reason for this is that to improve our statistics, we’d like to make sure we have a simulation domain that’s significantly larger than the characteristic size of features in the system for the entire simulation</a:t>
            </a:r>
          </a:p>
          <a:p>
            <a:r>
              <a:rPr lang="en-US" dirty="0"/>
              <a:t>So how can we measure this? It’s easy early in the system’s evolution when the bubbles are isolated spheres and we can use their radius, but later on when most of the bubbles join up and a highly interconnected microstructure forms the radius doesn’t really apply any longer</a:t>
            </a:r>
          </a:p>
          <a:p>
            <a:r>
              <a:rPr lang="en-US" dirty="0"/>
              <a:t>So an alternative metric for length scale that was developed to look at the coarsening of </a:t>
            </a:r>
            <a:r>
              <a:rPr lang="en-US" dirty="0" err="1"/>
              <a:t>bicontinuous</a:t>
            </a:r>
            <a:r>
              <a:rPr lang="en-US" dirty="0"/>
              <a:t> structures is the inverse of the surface area per unit volume of the bubble phase</a:t>
            </a:r>
          </a:p>
          <a:p>
            <a:r>
              <a:rPr lang="en-US" dirty="0"/>
              <a:t>So if we plot that throughout the simulation we see that although it does grow quite a lot compared with the initial conditions, it’s still more than an order of magnitude lower than the simulation domain size of 72 microns, which increases our confidence that we’re using a simulation domain size large enough to get reasonable statistics</a:t>
            </a:r>
          </a:p>
        </p:txBody>
      </p:sp>
      <p:sp>
        <p:nvSpPr>
          <p:cNvPr id="4" name="Slide Number Placeholder 3"/>
          <p:cNvSpPr>
            <a:spLocks noGrp="1"/>
          </p:cNvSpPr>
          <p:nvPr>
            <p:ph type="sldNum" sz="quarter" idx="5"/>
          </p:nvPr>
        </p:nvSpPr>
        <p:spPr/>
        <p:txBody>
          <a:bodyPr/>
          <a:lstStyle/>
          <a:p>
            <a:fld id="{D0E5B08D-7E9E-4F26-8301-A44CB4E8BFCD}" type="slidenum">
              <a:rPr lang="en-US" smtClean="0"/>
              <a:t>51</a:t>
            </a:fld>
            <a:endParaRPr lang="en-US"/>
          </a:p>
        </p:txBody>
      </p:sp>
    </p:spTree>
    <p:extLst>
      <p:ext uri="{BB962C8B-B14F-4D97-AF65-F5344CB8AC3E}">
        <p14:creationId xmlns:p14="http://schemas.microsoft.com/office/powerpoint/2010/main" val="134184443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mentioned before that there is a minimum spacing between bubbles in the </a:t>
            </a:r>
            <a:r>
              <a:rPr lang="en-US" dirty="0" err="1"/>
              <a:t>Ics</a:t>
            </a:r>
            <a:endParaRPr lang="en-US" dirty="0"/>
          </a:p>
          <a:p>
            <a:r>
              <a:rPr lang="en-US" dirty="0"/>
              <a:t>This is not something we can get from the rate theory model</a:t>
            </a:r>
          </a:p>
          <a:p>
            <a:r>
              <a:rPr lang="en-US" dirty="0"/>
              <a:t>It’s likely a function of the nucleation barrier to form a new bubble as well as the diffusion coefficients that control the size of the depletion region of gas atoms and vacancies surrounding an existing bubble, So we wanted to try to at least see what the impact of this parameter is, so we varied in range 130 – 200 nm and simulated 5 total configurations for each spacing</a:t>
            </a:r>
          </a:p>
          <a:p>
            <a:r>
              <a:rPr lang="en-US" dirty="0"/>
              <a:t>Qualitatively, we found the largest spacing delayed the early stages of venting and increased the rate of venting once it did begin as the bubbles in the IC start farther apart from each other so few connect to the boundaries in the early stages, then connect more rapidly on</a:t>
            </a:r>
          </a:p>
          <a:p>
            <a:r>
              <a:rPr lang="en-US" dirty="0"/>
              <a:t>For the smaller initial spacing, </a:t>
            </a:r>
            <a:r>
              <a:rPr lang="en-US" dirty="0" err="1"/>
              <a:t>Fc,sat</a:t>
            </a:r>
            <a:r>
              <a:rPr lang="en-US" dirty="0"/>
              <a:t> is increased so gas release is delayed</a:t>
            </a:r>
          </a:p>
          <a:p>
            <a:r>
              <a:rPr lang="en-US" dirty="0"/>
              <a:t>What’s happening here is that you get several collections of bubbles that link up in the interior but they might be farther to a bubbles that connects them to an edge so several large bubbles connect later in the growth stages</a:t>
            </a:r>
          </a:p>
          <a:p>
            <a:r>
              <a:rPr lang="en-US" dirty="0"/>
              <a:t>So looking at the mean values calculated from the 5 different configurations, there is a slight decrease in </a:t>
            </a:r>
            <a:r>
              <a:rPr lang="en-US" dirty="0" err="1"/>
              <a:t>Fc,sat</a:t>
            </a:r>
            <a:r>
              <a:rPr lang="en-US" dirty="0"/>
              <a:t> which is in agreement with the qualitative trends I just mentioned, but the difference between the </a:t>
            </a:r>
            <a:r>
              <a:rPr lang="en-US" dirty="0" err="1"/>
              <a:t>Fc,sat</a:t>
            </a:r>
            <a:r>
              <a:rPr lang="en-US" dirty="0"/>
              <a:t> for the minimum and max spacing is smaller than the std dev for any of these individual values, so what looks like a trend may just be the result of statistical variation</a:t>
            </a:r>
          </a:p>
        </p:txBody>
      </p:sp>
      <p:sp>
        <p:nvSpPr>
          <p:cNvPr id="4" name="Slide Number Placeholder 3"/>
          <p:cNvSpPr>
            <a:spLocks noGrp="1"/>
          </p:cNvSpPr>
          <p:nvPr>
            <p:ph type="sldNum" sz="quarter" idx="5"/>
          </p:nvPr>
        </p:nvSpPr>
        <p:spPr/>
        <p:txBody>
          <a:bodyPr/>
          <a:lstStyle/>
          <a:p>
            <a:fld id="{5313DB94-A417-4F12-A1C1-FBB6F1CB2F0D}" type="slidenum">
              <a:rPr lang="en-US" smtClean="0"/>
              <a:t>52</a:t>
            </a:fld>
            <a:endParaRPr lang="en-US" dirty="0"/>
          </a:p>
        </p:txBody>
      </p:sp>
    </p:spTree>
    <p:extLst>
      <p:ext uri="{BB962C8B-B14F-4D97-AF65-F5344CB8AC3E}">
        <p14:creationId xmlns:p14="http://schemas.microsoft.com/office/powerpoint/2010/main" val="23463951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Another simulation assumption we wanted to consider was the simulation domain geometry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As I mentioned earlier we started looking at square grain boundaries, but the average grain will have more than 5 edges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GBs with different number of edges have different perimeter length for the same areas</a:t>
            </a:r>
          </a:p>
          <a:p>
            <a:r>
              <a:rPr lang="en-US" dirty="0"/>
              <a:t>So we decided just to look at the extreme case of a circular vs. square GB with same area</a:t>
            </a:r>
          </a:p>
          <a:p>
            <a:r>
              <a:rPr lang="en-US" dirty="0"/>
              <a:t>We looked at 5 different configurations for the circular GB with the same parameters including minimum spacing</a:t>
            </a:r>
          </a:p>
          <a:p>
            <a:r>
              <a:rPr lang="en-US" dirty="0"/>
              <a:t>We found that the mean calculated </a:t>
            </a:r>
            <a:r>
              <a:rPr lang="en-US" dirty="0" err="1"/>
              <a:t>Fc,sat</a:t>
            </a:r>
            <a:r>
              <a:rPr lang="en-US" dirty="0"/>
              <a:t> was 0.61 which is within the estimated uncertainty of the result for the square GB</a:t>
            </a:r>
          </a:p>
          <a:p>
            <a:r>
              <a:rPr lang="en-US" dirty="0"/>
              <a:t>So based on this, we conclude that the GB geometry doesn’t have a significant effect </a:t>
            </a:r>
          </a:p>
        </p:txBody>
      </p:sp>
      <p:sp>
        <p:nvSpPr>
          <p:cNvPr id="4" name="Slide Number Placeholder 3"/>
          <p:cNvSpPr>
            <a:spLocks noGrp="1"/>
          </p:cNvSpPr>
          <p:nvPr>
            <p:ph type="sldNum" sz="quarter" idx="5"/>
          </p:nvPr>
        </p:nvSpPr>
        <p:spPr/>
        <p:txBody>
          <a:bodyPr/>
          <a:lstStyle/>
          <a:p>
            <a:fld id="{5313DB94-A417-4F12-A1C1-FBB6F1CB2F0D}" type="slidenum">
              <a:rPr lang="en-US" smtClean="0"/>
              <a:t>53</a:t>
            </a:fld>
            <a:endParaRPr lang="en-US" dirty="0"/>
          </a:p>
        </p:txBody>
      </p:sp>
    </p:spTree>
    <p:extLst>
      <p:ext uri="{BB962C8B-B14F-4D97-AF65-F5344CB8AC3E}">
        <p14:creationId xmlns:p14="http://schemas.microsoft.com/office/powerpoint/2010/main" val="425155677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final simulation assumption I’ll talk about is the effect of the simulation temp.</a:t>
            </a:r>
          </a:p>
          <a:p>
            <a:r>
              <a:rPr lang="en-US" dirty="0"/>
              <a:t>The Bison model currently assumes that </a:t>
            </a:r>
            <a:r>
              <a:rPr lang="en-US" dirty="0" err="1"/>
              <a:t>Fc,sat</a:t>
            </a:r>
            <a:r>
              <a:rPr lang="en-US" dirty="0"/>
              <a:t> is </a:t>
            </a:r>
            <a:r>
              <a:rPr lang="en-US" dirty="0" err="1"/>
              <a:t>indep</a:t>
            </a:r>
            <a:r>
              <a:rPr lang="en-US" dirty="0"/>
              <a:t> of temperature</a:t>
            </a:r>
          </a:p>
          <a:p>
            <a:r>
              <a:rPr lang="en-US" dirty="0"/>
              <a:t>So we wanted to investigate whether this was a valid assumption</a:t>
            </a:r>
          </a:p>
          <a:p>
            <a:r>
              <a:rPr lang="en-US" dirty="0"/>
              <a:t>So if you look at how temperature affects all the parameters used in the model, it really only significantly affects the gas diffusivity</a:t>
            </a:r>
          </a:p>
          <a:p>
            <a:r>
              <a:rPr lang="en-US" dirty="0"/>
              <a:t>So we ran a set of simulations at lower temperature, 1015 K instead of 1035 K, which decreased the gas diffusivity by a factor of 2</a:t>
            </a:r>
          </a:p>
          <a:p>
            <a:r>
              <a:rPr lang="en-US" dirty="0"/>
              <a:t>So if you compare the microstructure at the same simulation time, you see that the change in diffusivity does have a pretty strong impact on the microstructure</a:t>
            </a:r>
          </a:p>
          <a:p>
            <a:r>
              <a:rPr lang="en-US" dirty="0"/>
              <a:t>You have a much finer microstructure with many more points of interconnection for the lower diffusivity</a:t>
            </a:r>
          </a:p>
          <a:p>
            <a:r>
              <a:rPr lang="en-US" dirty="0"/>
              <a:t>However, in spite of the change to the microstructure, if you calculate </a:t>
            </a:r>
            <a:r>
              <a:rPr lang="en-US" dirty="0" err="1"/>
              <a:t>Fc,sat</a:t>
            </a:r>
            <a:r>
              <a:rPr lang="en-US" dirty="0"/>
              <a:t> from this set of simulations you get the same value</a:t>
            </a:r>
          </a:p>
          <a:p>
            <a:r>
              <a:rPr lang="en-US" dirty="0"/>
              <a:t>So from this, we can say that over the range of temperatures we looked at there wasn’t a strong impact of the diffusion coefficient, but I do want to add the caveat that this is over a pretty limited spread of temperature. We did want to look a lower temperatures but model limitations prevented us from considering temperatures lower than that</a:t>
            </a:r>
          </a:p>
        </p:txBody>
      </p:sp>
      <p:sp>
        <p:nvSpPr>
          <p:cNvPr id="4" name="Slide Number Placeholder 3"/>
          <p:cNvSpPr>
            <a:spLocks noGrp="1"/>
          </p:cNvSpPr>
          <p:nvPr>
            <p:ph type="sldNum" sz="quarter" idx="5"/>
          </p:nvPr>
        </p:nvSpPr>
        <p:spPr/>
        <p:txBody>
          <a:bodyPr/>
          <a:lstStyle/>
          <a:p>
            <a:fld id="{5313DB94-A417-4F12-A1C1-FBB6F1CB2F0D}" type="slidenum">
              <a:rPr lang="en-US" smtClean="0"/>
              <a:t>54</a:t>
            </a:fld>
            <a:endParaRPr lang="en-US" dirty="0"/>
          </a:p>
        </p:txBody>
      </p:sp>
    </p:spTree>
    <p:extLst>
      <p:ext uri="{BB962C8B-B14F-4D97-AF65-F5344CB8AC3E}">
        <p14:creationId xmlns:p14="http://schemas.microsoft.com/office/powerpoint/2010/main" val="31424877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order to do that we’re going to use phase-field simulations</a:t>
            </a:r>
          </a:p>
          <a:p>
            <a:r>
              <a:rPr lang="en-US" dirty="0"/>
              <a:t>So in order to do these simulations and get good statistics we knew we would need to do 3D simulations with a large numbers of particles, so they would be computationally demanding</a:t>
            </a:r>
          </a:p>
          <a:p>
            <a:r>
              <a:rPr lang="en-US" dirty="0"/>
              <a:t>So we wanted to start with the simplest model possible </a:t>
            </a:r>
          </a:p>
          <a:p>
            <a:r>
              <a:rPr lang="en-US" dirty="0"/>
              <a:t>So we decided to use a Cahn-Hilliard type model that would allow us to represent the microstructure with a single defect species</a:t>
            </a:r>
          </a:p>
          <a:p>
            <a:r>
              <a:rPr lang="en-US" dirty="0"/>
              <a:t>We then introduced a source term for the defect species in the solid matrix surrounding the bubbles</a:t>
            </a:r>
          </a:p>
          <a:p>
            <a:r>
              <a:rPr lang="en-US" dirty="0"/>
              <a:t>The free energy is a simple double well with minima at normalized concentrations at 0 and 1</a:t>
            </a:r>
          </a:p>
          <a:p>
            <a:r>
              <a:rPr lang="en-US" dirty="0"/>
              <a:t>In the initial conditions, we randomly placed spherical isolated bubbles with the number density determined from experiment that I mentioned before</a:t>
            </a:r>
          </a:p>
          <a:p>
            <a:r>
              <a:rPr lang="en-US" dirty="0"/>
              <a:t>We start at 5% volume fraction of bubbles in IC, from which we set the initial bubble size</a:t>
            </a:r>
          </a:p>
          <a:p>
            <a:r>
              <a:rPr lang="en-US" dirty="0"/>
              <a:t>We used the interfacial energy determined from Ben Beeler’s calculations</a:t>
            </a:r>
          </a:p>
          <a:p>
            <a:endParaRPr lang="en-US" dirty="0"/>
          </a:p>
        </p:txBody>
      </p:sp>
      <p:sp>
        <p:nvSpPr>
          <p:cNvPr id="4" name="Slide Number Placeholder 3"/>
          <p:cNvSpPr>
            <a:spLocks noGrp="1"/>
          </p:cNvSpPr>
          <p:nvPr>
            <p:ph type="sldNum" sz="quarter" idx="5"/>
          </p:nvPr>
        </p:nvSpPr>
        <p:spPr/>
        <p:txBody>
          <a:bodyPr/>
          <a:lstStyle/>
          <a:p>
            <a:fld id="{D0E5B08D-7E9E-4F26-8301-A44CB4E8BFCD}" type="slidenum">
              <a:rPr lang="en-US" smtClean="0"/>
              <a:t>6</a:t>
            </a:fld>
            <a:endParaRPr lang="en-US"/>
          </a:p>
        </p:txBody>
      </p:sp>
    </p:spTree>
    <p:extLst>
      <p:ext uri="{BB962C8B-B14F-4D97-AF65-F5344CB8AC3E}">
        <p14:creationId xmlns:p14="http://schemas.microsoft.com/office/powerpoint/2010/main" val="22756407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order to do that we’re going to use phase-field simulations</a:t>
            </a:r>
          </a:p>
          <a:p>
            <a:r>
              <a:rPr lang="en-US" dirty="0"/>
              <a:t>So in order to do these simulations and get good statistics we knew we would need to do 3D simulations with a large numbers of particles, so they would be computationally demanding</a:t>
            </a:r>
          </a:p>
          <a:p>
            <a:r>
              <a:rPr lang="en-US" dirty="0"/>
              <a:t>So we wanted to start with the simplest model possible </a:t>
            </a:r>
          </a:p>
          <a:p>
            <a:r>
              <a:rPr lang="en-US" dirty="0"/>
              <a:t>So we decided to use a Cahn-Hilliard type model that would allow us to represent the microstructure with a single defect species</a:t>
            </a:r>
          </a:p>
          <a:p>
            <a:r>
              <a:rPr lang="en-US" dirty="0"/>
              <a:t>We then introduced a source term for the defect species in the solid matrix surrounding the bubbles</a:t>
            </a:r>
          </a:p>
          <a:p>
            <a:r>
              <a:rPr lang="en-US" dirty="0"/>
              <a:t>The free energy is a simple double well with minima at normalized concentrations at 0 and 1</a:t>
            </a:r>
          </a:p>
          <a:p>
            <a:r>
              <a:rPr lang="en-US" dirty="0"/>
              <a:t>In the initial conditions, we randomly placed spherical isolated bubbles with the number density determined from experiment that I mentioned before</a:t>
            </a:r>
          </a:p>
          <a:p>
            <a:r>
              <a:rPr lang="en-US" dirty="0"/>
              <a:t>We start at 5% volume fraction of bubbles in IC, from which we set the initial bubble size</a:t>
            </a:r>
          </a:p>
          <a:p>
            <a:r>
              <a:rPr lang="en-US" dirty="0"/>
              <a:t>We used the interfacial energy determined from Ben Beeler’s calculations</a:t>
            </a:r>
          </a:p>
          <a:p>
            <a:endParaRPr lang="en-US" dirty="0"/>
          </a:p>
        </p:txBody>
      </p:sp>
      <p:sp>
        <p:nvSpPr>
          <p:cNvPr id="4" name="Slide Number Placeholder 3"/>
          <p:cNvSpPr>
            <a:spLocks noGrp="1"/>
          </p:cNvSpPr>
          <p:nvPr>
            <p:ph type="sldNum" sz="quarter" idx="5"/>
          </p:nvPr>
        </p:nvSpPr>
        <p:spPr/>
        <p:txBody>
          <a:bodyPr/>
          <a:lstStyle/>
          <a:p>
            <a:fld id="{D0E5B08D-7E9E-4F26-8301-A44CB4E8BFCD}" type="slidenum">
              <a:rPr lang="en-US" smtClean="0"/>
              <a:t>7</a:t>
            </a:fld>
            <a:endParaRPr lang="en-US"/>
          </a:p>
        </p:txBody>
      </p:sp>
    </p:spTree>
    <p:extLst>
      <p:ext uri="{BB962C8B-B14F-4D97-AF65-F5344CB8AC3E}">
        <p14:creationId xmlns:p14="http://schemas.microsoft.com/office/powerpoint/2010/main" val="40343455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the simulation domains were cubes with an edge length of 72 microns</a:t>
            </a:r>
          </a:p>
          <a:p>
            <a:r>
              <a:rPr lang="en-US" dirty="0"/>
              <a:t>We started out looking at 112 bubbles to give us the number density of …</a:t>
            </a:r>
          </a:p>
          <a:p>
            <a:r>
              <a:rPr lang="en-US" dirty="0"/>
              <a:t>We kept the same source strength and varies the CH mobility which is proportional to diffusivity</a:t>
            </a:r>
          </a:p>
          <a:p>
            <a:r>
              <a:rPr lang="en-US" dirty="0"/>
              <a:t>Play both movies, finish at the same time</a:t>
            </a:r>
          </a:p>
          <a:p>
            <a:r>
              <a:rPr lang="en-US" dirty="0"/>
              <a:t>At the end if you look at the higher mobility case hopefully you can see that the microstructure is coarser for the higher mobility case and finer for the low mobility case</a:t>
            </a:r>
          </a:p>
          <a:p>
            <a:r>
              <a:rPr lang="en-US" dirty="0"/>
              <a:t>But it’s a little hard to see what’s going on so we tried to quantify the microstructural evolution</a:t>
            </a:r>
          </a:p>
        </p:txBody>
      </p:sp>
      <p:sp>
        <p:nvSpPr>
          <p:cNvPr id="4" name="Slide Number Placeholder 3"/>
          <p:cNvSpPr>
            <a:spLocks noGrp="1"/>
          </p:cNvSpPr>
          <p:nvPr>
            <p:ph type="sldNum" sz="quarter" idx="5"/>
          </p:nvPr>
        </p:nvSpPr>
        <p:spPr/>
        <p:txBody>
          <a:bodyPr/>
          <a:lstStyle/>
          <a:p>
            <a:fld id="{D0E5B08D-7E9E-4F26-8301-A44CB4E8BFCD}" type="slidenum">
              <a:rPr lang="en-US" smtClean="0"/>
              <a:t>8</a:t>
            </a:fld>
            <a:endParaRPr lang="en-US"/>
          </a:p>
        </p:txBody>
      </p:sp>
    </p:spTree>
    <p:extLst>
      <p:ext uri="{BB962C8B-B14F-4D97-AF65-F5344CB8AC3E}">
        <p14:creationId xmlns:p14="http://schemas.microsoft.com/office/powerpoint/2010/main" val="7240710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so now to link these results to Bison we want to look at the connectivity of the bubbles to a free surface</a:t>
            </a:r>
          </a:p>
          <a:p>
            <a:r>
              <a:rPr lang="en-US" dirty="0"/>
              <a:t>So we’ve used no-flux BCs for the x direction and periodic BCs for y and z</a:t>
            </a:r>
          </a:p>
          <a:p>
            <a:r>
              <a:rPr lang="en-US" dirty="0"/>
              <a:t>What we’re going to do is plot here what fraction of the bubbles are connected to that free surface as a function of the porosity</a:t>
            </a:r>
          </a:p>
          <a:p>
            <a:endParaRPr lang="en-US" dirty="0"/>
          </a:p>
          <a:p>
            <a:r>
              <a:rPr lang="en-US" dirty="0"/>
              <a:t>But even though this domain is a lot larger than the size scale of the bubble, it’s still much smaller than the size of a pellet</a:t>
            </a:r>
          </a:p>
          <a:p>
            <a:r>
              <a:rPr lang="en-US" dirty="0"/>
              <a:t>So to determine the porosity at which gas is free to flow through the domain, we also determined the percolation threshold, which is the porosity at which there’s a continuous pathway through one or more bubbles that connects these two faces</a:t>
            </a:r>
          </a:p>
          <a:p>
            <a:endParaRPr lang="en-US" dirty="0"/>
          </a:p>
          <a:p>
            <a:r>
              <a:rPr lang="en-US" dirty="0"/>
              <a:t>Figure: frame 20, t = 76.2 from 190819a</a:t>
            </a:r>
          </a:p>
        </p:txBody>
      </p:sp>
      <p:sp>
        <p:nvSpPr>
          <p:cNvPr id="4" name="Slide Number Placeholder 3"/>
          <p:cNvSpPr>
            <a:spLocks noGrp="1"/>
          </p:cNvSpPr>
          <p:nvPr>
            <p:ph type="sldNum" sz="quarter" idx="5"/>
          </p:nvPr>
        </p:nvSpPr>
        <p:spPr/>
        <p:txBody>
          <a:bodyPr/>
          <a:lstStyle/>
          <a:p>
            <a:fld id="{D0E5B08D-7E9E-4F26-8301-A44CB4E8BFCD}" type="slidenum">
              <a:rPr lang="en-US" smtClean="0"/>
              <a:t>9</a:t>
            </a:fld>
            <a:endParaRPr lang="en-US"/>
          </a:p>
        </p:txBody>
      </p:sp>
    </p:spTree>
    <p:extLst>
      <p:ext uri="{BB962C8B-B14F-4D97-AF65-F5344CB8AC3E}">
        <p14:creationId xmlns:p14="http://schemas.microsoft.com/office/powerpoint/2010/main" val="6398169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 determined the pc for each mobility and plotted those against the venting curves </a:t>
            </a:r>
          </a:p>
          <a:p>
            <a:r>
              <a:rPr lang="en-US" dirty="0"/>
              <a:t>Pc was in the range 0.25 to 0.28 so it didn’t vary a significant amount</a:t>
            </a:r>
          </a:p>
          <a:p>
            <a:r>
              <a:rPr lang="en-US" dirty="0"/>
              <a:t>Additionally there wasn’t an obvious trend with mobility so at least for the range of mobilities we could look at it doesn’t seem that mobility was a strong factor</a:t>
            </a:r>
          </a:p>
          <a:p>
            <a:endParaRPr lang="en-US" dirty="0"/>
          </a:p>
          <a:p>
            <a:r>
              <a:rPr lang="en-US" dirty="0"/>
              <a:t>Figure: frame 20, t = 76.2 from 190819a</a:t>
            </a:r>
          </a:p>
        </p:txBody>
      </p:sp>
      <p:sp>
        <p:nvSpPr>
          <p:cNvPr id="4" name="Slide Number Placeholder 3"/>
          <p:cNvSpPr>
            <a:spLocks noGrp="1"/>
          </p:cNvSpPr>
          <p:nvPr>
            <p:ph type="sldNum" sz="quarter" idx="5"/>
          </p:nvPr>
        </p:nvSpPr>
        <p:spPr/>
        <p:txBody>
          <a:bodyPr/>
          <a:lstStyle/>
          <a:p>
            <a:fld id="{D0E5B08D-7E9E-4F26-8301-A44CB4E8BFCD}" type="slidenum">
              <a:rPr lang="en-US" smtClean="0"/>
              <a:t>10</a:t>
            </a:fld>
            <a:endParaRPr lang="en-US"/>
          </a:p>
        </p:txBody>
      </p:sp>
    </p:spTree>
    <p:extLst>
      <p:ext uri="{BB962C8B-B14F-4D97-AF65-F5344CB8AC3E}">
        <p14:creationId xmlns:p14="http://schemas.microsoft.com/office/powerpoint/2010/main" val="1528580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then to determine the Bison parameters for the swelling model, I think it’s reasonable to assume there’s no gas release until the percolation threshold is reached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if we use the median value of the simulations we should set the </a:t>
            </a:r>
            <a:r>
              <a:rPr lang="en-US" dirty="0" err="1">
                <a:latin typeface="Courier" pitchFamily="2" charset="0"/>
              </a:rPr>
              <a:t>interconnection_initiating_porosity</a:t>
            </a:r>
            <a:r>
              <a:rPr lang="en-US" dirty="0"/>
              <a:t> to 0.26 (increase from 0.23)</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determine the </a:t>
            </a:r>
            <a:r>
              <a:rPr lang="en-US" dirty="0" err="1">
                <a:latin typeface="Courier" pitchFamily="2" charset="0"/>
              </a:rPr>
              <a:t>interconnection_terminating_porosity</a:t>
            </a:r>
            <a:r>
              <a:rPr lang="en-US" dirty="0">
                <a:latin typeface="Courier" pitchFamily="2" charset="0"/>
              </a:rPr>
              <a:t>, we’re going to use the fact that </a:t>
            </a:r>
            <a:r>
              <a:rPr lang="en-US" dirty="0"/>
              <a:t>EBR-II PIE showed gas release plateaued at a maximum of 80%</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we’ll find the porosity at which 80% of the bubbles are connected to the free surface, which similarly to pc didn’t vary strongly with mobility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based on this median case we set </a:t>
            </a:r>
            <a:r>
              <a:rPr lang="en-US" dirty="0" err="1">
                <a:latin typeface="Courier" pitchFamily="2" charset="0"/>
              </a:rPr>
              <a:t>interconnection_terminating_porosity</a:t>
            </a:r>
            <a:r>
              <a:rPr lang="en-US"/>
              <a:t> to 0.28 (increase from 0.25)</a:t>
            </a:r>
            <a:endParaRPr lang="en-US" dirty="0"/>
          </a:p>
        </p:txBody>
      </p:sp>
      <p:sp>
        <p:nvSpPr>
          <p:cNvPr id="4" name="Slide Number Placeholder 3"/>
          <p:cNvSpPr>
            <a:spLocks noGrp="1"/>
          </p:cNvSpPr>
          <p:nvPr>
            <p:ph type="sldNum" sz="quarter" idx="5"/>
          </p:nvPr>
        </p:nvSpPr>
        <p:spPr/>
        <p:txBody>
          <a:bodyPr/>
          <a:lstStyle/>
          <a:p>
            <a:fld id="{D0E5B08D-7E9E-4F26-8301-A44CB4E8BFCD}" type="slidenum">
              <a:rPr lang="en-US" smtClean="0"/>
              <a:t>12</a:t>
            </a:fld>
            <a:endParaRPr lang="en-US"/>
          </a:p>
        </p:txBody>
      </p:sp>
    </p:spTree>
    <p:extLst>
      <p:ext uri="{BB962C8B-B14F-4D97-AF65-F5344CB8AC3E}">
        <p14:creationId xmlns:p14="http://schemas.microsoft.com/office/powerpoint/2010/main" val="9111245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jpe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jpeg"/><Relationship Id="rId9" Type="http://schemas.openxmlformats.org/officeDocument/2006/relationships/image" Target="../media/image1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choose 1 image)">
    <p:bg>
      <p:bgPr>
        <a:solidFill>
          <a:schemeClr val="bg1"/>
        </a:solidFill>
        <a:effectLst/>
      </p:bgPr>
    </p:bg>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CAB25CD1-AAEC-2944-A880-5B3FABFD1194}"/>
              </a:ext>
            </a:extLst>
          </p:cNvPr>
          <p:cNvPicPr>
            <a:picLocks noChangeAspect="1"/>
          </p:cNvPicPr>
          <p:nvPr userDrawn="1"/>
        </p:nvPicPr>
        <p:blipFill rotWithShape="1">
          <a:blip r:embed="rId2"/>
          <a:srcRect r="8559"/>
          <a:stretch/>
        </p:blipFill>
        <p:spPr>
          <a:xfrm>
            <a:off x="1" y="0"/>
            <a:ext cx="9144000" cy="5374964"/>
          </a:xfrm>
          <a:prstGeom prst="rect">
            <a:avLst/>
          </a:prstGeom>
        </p:spPr>
      </p:pic>
      <p:sp>
        <p:nvSpPr>
          <p:cNvPr id="25" name="Rectangle 24">
            <a:extLst>
              <a:ext uri="{FF2B5EF4-FFF2-40B4-BE49-F238E27FC236}">
                <a16:creationId xmlns:a16="http://schemas.microsoft.com/office/drawing/2014/main" id="{270F98C0-379B-1340-8EC0-CDA501596876}"/>
              </a:ext>
            </a:extLst>
          </p:cNvPr>
          <p:cNvSpPr/>
          <p:nvPr userDrawn="1"/>
        </p:nvSpPr>
        <p:spPr>
          <a:xfrm>
            <a:off x="0" y="0"/>
            <a:ext cx="9144000" cy="5424932"/>
          </a:xfrm>
          <a:prstGeom prst="rect">
            <a:avLst/>
          </a:prstGeom>
          <a:gradFill>
            <a:gsLst>
              <a:gs pos="0">
                <a:schemeClr val="bg1">
                  <a:alpha val="0"/>
                </a:schemeClr>
              </a:gs>
              <a:gs pos="76000">
                <a:schemeClr val="bg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blue/green box bottom">
            <a:extLst>
              <a:ext uri="{FF2B5EF4-FFF2-40B4-BE49-F238E27FC236}">
                <a16:creationId xmlns:a16="http://schemas.microsoft.com/office/drawing/2014/main" id="{01F9400E-D49A-AA40-B4BD-53F03EC31D76}"/>
              </a:ext>
            </a:extLst>
          </p:cNvPr>
          <p:cNvGrpSpPr/>
          <p:nvPr userDrawn="1"/>
        </p:nvGrpSpPr>
        <p:grpSpPr>
          <a:xfrm>
            <a:off x="0" y="5340350"/>
            <a:ext cx="9144000" cy="1517650"/>
            <a:chOff x="0" y="5340350"/>
            <a:chExt cx="12192000" cy="1517650"/>
          </a:xfrm>
        </p:grpSpPr>
        <p:sp>
          <p:nvSpPr>
            <p:cNvPr id="11" name="Rectangle 10">
              <a:extLst>
                <a:ext uri="{FF2B5EF4-FFF2-40B4-BE49-F238E27FC236}">
                  <a16:creationId xmlns:a16="http://schemas.microsoft.com/office/drawing/2014/main" id="{7C04B8F3-C379-C04D-8634-1CDEC81586E2}"/>
                </a:ext>
              </a:extLst>
            </p:cNvPr>
            <p:cNvSpPr/>
            <p:nvPr userDrawn="1"/>
          </p:nvSpPr>
          <p:spPr bwMode="auto">
            <a:xfrm>
              <a:off x="0" y="5444519"/>
              <a:ext cx="12192000" cy="1413481"/>
            </a:xfrm>
            <a:prstGeom prst="rect">
              <a:avLst/>
            </a:prstGeom>
            <a:solidFill>
              <a:srgbClr val="07519E"/>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286"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
          <p:nvSpPr>
            <p:cNvPr id="12" name="Rectangle 11">
              <a:extLst>
                <a:ext uri="{FF2B5EF4-FFF2-40B4-BE49-F238E27FC236}">
                  <a16:creationId xmlns:a16="http://schemas.microsoft.com/office/drawing/2014/main" id="{003207E4-91BC-AB48-939F-AAC2AA29BF23}"/>
                </a:ext>
              </a:extLst>
            </p:cNvPr>
            <p:cNvSpPr/>
            <p:nvPr userDrawn="1"/>
          </p:nvSpPr>
          <p:spPr bwMode="auto">
            <a:xfrm>
              <a:off x="0" y="5340350"/>
              <a:ext cx="12192000" cy="104169"/>
            </a:xfrm>
            <a:prstGeom prst="rect">
              <a:avLst/>
            </a:prstGeom>
            <a:solidFill>
              <a:srgbClr val="8EC42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286"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grpSp>
      <p:sp>
        <p:nvSpPr>
          <p:cNvPr id="21" name="Text Placeholder 20">
            <a:extLst>
              <a:ext uri="{FF2B5EF4-FFF2-40B4-BE49-F238E27FC236}">
                <a16:creationId xmlns:a16="http://schemas.microsoft.com/office/drawing/2014/main" id="{E1DFF24A-6025-2847-8C93-29954BFB7B89}"/>
              </a:ext>
            </a:extLst>
          </p:cNvPr>
          <p:cNvSpPr>
            <a:spLocks noGrp="1"/>
          </p:cNvSpPr>
          <p:nvPr>
            <p:ph type="body" sz="quarter" idx="13" hasCustomPrompt="1"/>
          </p:nvPr>
        </p:nvSpPr>
        <p:spPr>
          <a:xfrm>
            <a:off x="2260600" y="1953910"/>
            <a:ext cx="6883399" cy="2292350"/>
          </a:xfrm>
          <a:noFill/>
        </p:spPr>
        <p:txBody>
          <a:bodyPr wrap="square" lIns="365760" tIns="822960" rIns="274320" bIns="822960" anchor="ctr" anchorCtr="0">
            <a:noAutofit/>
          </a:bodyPr>
          <a:lstStyle>
            <a:lvl1pPr marL="0" indent="0">
              <a:buFont typeface="Arial" panose="020B0604020202020204" pitchFamily="34" charset="0"/>
              <a:buNone/>
              <a:tabLst/>
              <a:defRPr sz="3400" b="1" i="0">
                <a:solidFill>
                  <a:schemeClr val="tx2"/>
                </a:solidFill>
                <a:latin typeface="Arial" panose="020B0604020202020204" pitchFamily="34" charset="0"/>
                <a:cs typeface="Arial" panose="020B0604020202020204" pitchFamily="34" charset="0"/>
              </a:defRPr>
            </a:lvl1pPr>
            <a:lvl2pPr marL="9525" indent="0">
              <a:buFontTx/>
              <a:buNone/>
              <a:tabLst/>
              <a:defRPr sz="2200">
                <a:solidFill>
                  <a:schemeClr val="tx2"/>
                </a:solidFill>
                <a:latin typeface="Arial" panose="020B0604020202020204" pitchFamily="34" charset="0"/>
                <a:cs typeface="Arial" panose="020B0604020202020204" pitchFamily="34" charset="0"/>
              </a:defRPr>
            </a:lvl2pPr>
            <a:lvl3pPr marL="914286" indent="0">
              <a:buFontTx/>
              <a:buNone/>
              <a:defRPr/>
            </a:lvl3pPr>
            <a:lvl4pPr marL="1371430" indent="0">
              <a:buFontTx/>
              <a:buNone/>
              <a:defRPr/>
            </a:lvl4pPr>
            <a:lvl5pPr marL="1828573" indent="0">
              <a:buFontTx/>
              <a:buNone/>
              <a:defRPr/>
            </a:lvl5pPr>
          </a:lstStyle>
          <a:p>
            <a:pPr lvl="0"/>
            <a:r>
              <a:rPr lang="en-US" dirty="0"/>
              <a:t>Click to edit title</a:t>
            </a:r>
          </a:p>
          <a:p>
            <a:pPr lvl="1"/>
            <a:r>
              <a:rPr lang="en-US" dirty="0"/>
              <a:t>Click to edit subtitle</a:t>
            </a:r>
          </a:p>
        </p:txBody>
      </p:sp>
      <p:pic>
        <p:nvPicPr>
          <p:cNvPr id="5" name="Picture 4">
            <a:extLst>
              <a:ext uri="{FF2B5EF4-FFF2-40B4-BE49-F238E27FC236}">
                <a16:creationId xmlns:a16="http://schemas.microsoft.com/office/drawing/2014/main" id="{63374119-B3D1-BA43-8719-0792647D55C5}"/>
              </a:ext>
            </a:extLst>
          </p:cNvPr>
          <p:cNvPicPr>
            <a:picLocks noChangeAspect="1"/>
          </p:cNvPicPr>
          <p:nvPr userDrawn="1"/>
        </p:nvPicPr>
        <p:blipFill>
          <a:blip r:embed="rId3"/>
          <a:srcRect/>
          <a:stretch/>
        </p:blipFill>
        <p:spPr>
          <a:xfrm>
            <a:off x="6236423" y="5899150"/>
            <a:ext cx="2497717" cy="484631"/>
          </a:xfrm>
          <a:prstGeom prst="rect">
            <a:avLst/>
          </a:prstGeom>
        </p:spPr>
      </p:pic>
      <p:sp>
        <p:nvSpPr>
          <p:cNvPr id="14" name="Text Placeholder 3">
            <a:extLst>
              <a:ext uri="{FF2B5EF4-FFF2-40B4-BE49-F238E27FC236}">
                <a16:creationId xmlns:a16="http://schemas.microsoft.com/office/drawing/2014/main" id="{F4F2F8D8-C03D-DF41-BF95-AEFFFD155041}"/>
              </a:ext>
            </a:extLst>
          </p:cNvPr>
          <p:cNvSpPr>
            <a:spLocks noGrp="1"/>
          </p:cNvSpPr>
          <p:nvPr>
            <p:ph type="body" sz="quarter" idx="20" hasCustomPrompt="1"/>
          </p:nvPr>
        </p:nvSpPr>
        <p:spPr>
          <a:xfrm>
            <a:off x="670142" y="689986"/>
            <a:ext cx="2167002" cy="1048200"/>
          </a:xfrm>
        </p:spPr>
        <p:txBody>
          <a:bodyPr anchor="b" anchorCtr="0"/>
          <a:lstStyle>
            <a:lvl1pPr marL="0" indent="0">
              <a:buFontTx/>
              <a:buNone/>
              <a:defRPr sz="1600">
                <a:solidFill>
                  <a:schemeClr val="bg1"/>
                </a:solidFill>
                <a:effectLst/>
              </a:defRPr>
            </a:lvl1pPr>
          </a:lstStyle>
          <a:p>
            <a:r>
              <a:rPr lang="en-US" dirty="0"/>
              <a:t>June 1, 2020</a:t>
            </a:r>
          </a:p>
          <a:p>
            <a:pPr>
              <a:spcBef>
                <a:spcPts val="500"/>
              </a:spcBef>
            </a:pPr>
            <a:r>
              <a:rPr lang="en-US" sz="1800" dirty="0"/>
              <a:t>Presenter Name</a:t>
            </a:r>
          </a:p>
        </p:txBody>
      </p:sp>
    </p:spTree>
    <p:extLst>
      <p:ext uri="{BB962C8B-B14F-4D97-AF65-F5344CB8AC3E}">
        <p14:creationId xmlns:p14="http://schemas.microsoft.com/office/powerpoint/2010/main" val="279833085"/>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2" pos="2880">
          <p15:clr>
            <a:srgbClr val="FBAE40"/>
          </p15:clr>
        </p15:guide>
        <p15:guide id="3" orient="horz" pos="1920">
          <p15:clr>
            <a:srgbClr val="FBAE40"/>
          </p15:clr>
        </p15:guide>
        <p15:guide id="4" pos="3996">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Grey Box Photo Righ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6FD6444-081A-D54B-830B-A94153C0EF14}"/>
              </a:ext>
            </a:extLst>
          </p:cNvPr>
          <p:cNvSpPr>
            <a:spLocks noGrp="1"/>
          </p:cNvSpPr>
          <p:nvPr>
            <p:ph idx="1" hasCustomPrompt="1"/>
          </p:nvPr>
        </p:nvSpPr>
        <p:spPr>
          <a:xfrm>
            <a:off x="863599" y="1724217"/>
            <a:ext cx="5028115" cy="4207040"/>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6A1E2218-371C-0D41-97AF-B220A81F8AD7}"/>
              </a:ext>
            </a:extLst>
          </p:cNvPr>
          <p:cNvSpPr>
            <a:spLocks noGrp="1"/>
          </p:cNvSpPr>
          <p:nvPr>
            <p:ph type="dt" sz="half" idx="10"/>
          </p:nvPr>
        </p:nvSpPr>
        <p:spPr/>
        <p:txBody>
          <a:bodyPr/>
          <a:lstStyle/>
          <a:p>
            <a:fld id="{27CD4A3B-E186-AB40-96C6-355AF9A6FE76}" type="datetimeFigureOut">
              <a:rPr lang="en-US" smtClean="0"/>
              <a:t>4/5/22</a:t>
            </a:fld>
            <a:endParaRPr lang="en-US"/>
          </a:p>
        </p:txBody>
      </p:sp>
      <p:sp>
        <p:nvSpPr>
          <p:cNvPr id="5" name="Footer Placeholder 4">
            <a:extLst>
              <a:ext uri="{FF2B5EF4-FFF2-40B4-BE49-F238E27FC236}">
                <a16:creationId xmlns:a16="http://schemas.microsoft.com/office/drawing/2014/main" id="{66B462E5-D969-3443-B549-CE7B6CCBE85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7ABC785-2799-4146-A523-CFA98FEB93BC}"/>
              </a:ext>
            </a:extLst>
          </p:cNvPr>
          <p:cNvSpPr>
            <a:spLocks noGrp="1"/>
          </p:cNvSpPr>
          <p:nvPr>
            <p:ph type="sldNum" sz="quarter" idx="12"/>
          </p:nvPr>
        </p:nvSpPr>
        <p:spPr/>
        <p:txBody>
          <a:bodyPr/>
          <a:lstStyle/>
          <a:p>
            <a:fld id="{82B577FA-F7D9-2C48-919F-F962E3BF952F}" type="slidenum">
              <a:rPr lang="en-US" smtClean="0"/>
              <a:t>‹#›</a:t>
            </a:fld>
            <a:endParaRPr lang="en-US"/>
          </a:p>
        </p:txBody>
      </p:sp>
      <p:sp>
        <p:nvSpPr>
          <p:cNvPr id="8" name="Rectangle 7">
            <a:extLst>
              <a:ext uri="{FF2B5EF4-FFF2-40B4-BE49-F238E27FC236}">
                <a16:creationId xmlns:a16="http://schemas.microsoft.com/office/drawing/2014/main" id="{9B2EB56D-A175-2340-8316-CB2D73FC70C2}"/>
              </a:ext>
            </a:extLst>
          </p:cNvPr>
          <p:cNvSpPr/>
          <p:nvPr userDrawn="1"/>
        </p:nvSpPr>
        <p:spPr>
          <a:xfrm>
            <a:off x="6172200" y="0"/>
            <a:ext cx="2971800" cy="646750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9" name="Picture Placeholder 5">
            <a:extLst>
              <a:ext uri="{FF2B5EF4-FFF2-40B4-BE49-F238E27FC236}">
                <a16:creationId xmlns:a16="http://schemas.microsoft.com/office/drawing/2014/main" id="{AEB60818-A426-D644-9EEA-D2FB1CBDFB58}"/>
              </a:ext>
            </a:extLst>
          </p:cNvPr>
          <p:cNvSpPr>
            <a:spLocks noGrp="1"/>
          </p:cNvSpPr>
          <p:nvPr>
            <p:ph type="pic" sz="quarter" idx="13" hasCustomPrompt="1"/>
          </p:nvPr>
        </p:nvSpPr>
        <p:spPr>
          <a:xfrm>
            <a:off x="6471536" y="522287"/>
            <a:ext cx="2377440" cy="4389019"/>
          </a:xfrm>
          <a:prstGeom prst="rect">
            <a:avLst/>
          </a:prstGeom>
        </p:spPr>
        <p:txBody>
          <a:bodyPr>
            <a:normAutofit/>
          </a:bodyPr>
          <a:lstStyle>
            <a:lvl1pPr marL="0" indent="0">
              <a:buFontTx/>
              <a:buNone/>
              <a:defRPr sz="2000">
                <a:solidFill>
                  <a:schemeClr val="tx1">
                    <a:lumMod val="65000"/>
                    <a:lumOff val="35000"/>
                  </a:schemeClr>
                </a:solidFill>
              </a:defRPr>
            </a:lvl1pPr>
          </a:lstStyle>
          <a:p>
            <a:r>
              <a:rPr lang="en-US" dirty="0"/>
              <a:t>Click photo icon below to insert picture</a:t>
            </a:r>
            <a:br>
              <a:rPr lang="en-US" dirty="0"/>
            </a:br>
            <a:r>
              <a:rPr lang="en-US" dirty="0"/>
              <a:t>(if replacing picture, you will have to reset your crop area)</a:t>
            </a:r>
          </a:p>
        </p:txBody>
      </p:sp>
      <p:sp>
        <p:nvSpPr>
          <p:cNvPr id="21" name="Rectangle 20">
            <a:extLst>
              <a:ext uri="{FF2B5EF4-FFF2-40B4-BE49-F238E27FC236}">
                <a16:creationId xmlns:a16="http://schemas.microsoft.com/office/drawing/2014/main" id="{E268D0C9-754D-3549-A85F-E4D12B945CFD}"/>
              </a:ext>
            </a:extLst>
          </p:cNvPr>
          <p:cNvSpPr/>
          <p:nvPr userDrawn="1"/>
        </p:nvSpPr>
        <p:spPr>
          <a:xfrm>
            <a:off x="6172200" y="6388101"/>
            <a:ext cx="2971800" cy="1016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2" name="Rectangle 21">
            <a:extLst>
              <a:ext uri="{FF2B5EF4-FFF2-40B4-BE49-F238E27FC236}">
                <a16:creationId xmlns:a16="http://schemas.microsoft.com/office/drawing/2014/main" id="{51407978-2063-994B-8F55-2B17C2C63E1F}"/>
              </a:ext>
            </a:extLst>
          </p:cNvPr>
          <p:cNvSpPr/>
          <p:nvPr userDrawn="1"/>
        </p:nvSpPr>
        <p:spPr>
          <a:xfrm>
            <a:off x="6172200" y="6467504"/>
            <a:ext cx="2971800" cy="39133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23" name="Picture 22">
            <a:extLst>
              <a:ext uri="{FF2B5EF4-FFF2-40B4-BE49-F238E27FC236}">
                <a16:creationId xmlns:a16="http://schemas.microsoft.com/office/drawing/2014/main" id="{D1AF957E-83A0-A748-9B81-9316A17307A1}"/>
              </a:ext>
            </a:extLst>
          </p:cNvPr>
          <p:cNvPicPr>
            <a:picLocks noChangeAspect="1"/>
          </p:cNvPicPr>
          <p:nvPr userDrawn="1"/>
        </p:nvPicPr>
        <p:blipFill>
          <a:blip r:embed="rId2"/>
          <a:stretch>
            <a:fillRect/>
          </a:stretch>
        </p:blipFill>
        <p:spPr>
          <a:xfrm>
            <a:off x="6572250" y="6619909"/>
            <a:ext cx="2171700" cy="101600"/>
          </a:xfrm>
          <a:prstGeom prst="rect">
            <a:avLst/>
          </a:prstGeom>
        </p:spPr>
      </p:pic>
      <p:sp>
        <p:nvSpPr>
          <p:cNvPr id="12" name="Title 1">
            <a:extLst>
              <a:ext uri="{FF2B5EF4-FFF2-40B4-BE49-F238E27FC236}">
                <a16:creationId xmlns:a16="http://schemas.microsoft.com/office/drawing/2014/main" id="{7E1AB0B6-56F4-BB48-B4B8-C9BAEA02B382}"/>
              </a:ext>
            </a:extLst>
          </p:cNvPr>
          <p:cNvSpPr>
            <a:spLocks noGrp="1"/>
          </p:cNvSpPr>
          <p:nvPr>
            <p:ph type="title" hasCustomPrompt="1"/>
          </p:nvPr>
        </p:nvSpPr>
        <p:spPr>
          <a:xfrm>
            <a:off x="863599" y="563683"/>
            <a:ext cx="5028113" cy="953206"/>
          </a:xfrm>
        </p:spPr>
        <p:txBody>
          <a:bodyPr/>
          <a:lstStyle/>
          <a:p>
            <a:r>
              <a:rPr lang="en-US" dirty="0"/>
              <a:t>Click to edit title</a:t>
            </a:r>
            <a:br>
              <a:rPr lang="en-US" dirty="0"/>
            </a:br>
            <a:r>
              <a:rPr lang="en-US" dirty="0"/>
              <a:t>(2 lines max)</a:t>
            </a:r>
          </a:p>
        </p:txBody>
      </p:sp>
    </p:spTree>
    <p:extLst>
      <p:ext uri="{BB962C8B-B14F-4D97-AF65-F5344CB8AC3E}">
        <p14:creationId xmlns:p14="http://schemas.microsoft.com/office/powerpoint/2010/main" val="32581707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325992-890C-EC4B-B676-6CCEF133B8F2}"/>
              </a:ext>
            </a:extLst>
          </p:cNvPr>
          <p:cNvSpPr>
            <a:spLocks noGrp="1"/>
          </p:cNvSpPr>
          <p:nvPr>
            <p:ph type="title" hasCustomPrompt="1"/>
          </p:nvPr>
        </p:nvSpPr>
        <p:spPr>
          <a:xfrm>
            <a:off x="938150" y="1709757"/>
            <a:ext cx="7806974" cy="2852737"/>
          </a:xfrm>
        </p:spPr>
        <p:txBody>
          <a:bodyPr anchor="ctr" anchorCtr="0"/>
          <a:lstStyle>
            <a:lvl1pPr>
              <a:defRPr sz="4800"/>
            </a:lvl1pPr>
          </a:lstStyle>
          <a:p>
            <a:r>
              <a:rPr lang="en-US" dirty="0"/>
              <a:t>Click to edit title</a:t>
            </a:r>
          </a:p>
        </p:txBody>
      </p:sp>
      <p:sp>
        <p:nvSpPr>
          <p:cNvPr id="3" name="Text Placeholder 2">
            <a:extLst>
              <a:ext uri="{FF2B5EF4-FFF2-40B4-BE49-F238E27FC236}">
                <a16:creationId xmlns:a16="http://schemas.microsoft.com/office/drawing/2014/main" id="{E55303FD-B916-FD4E-85C2-3EBF655BC1FB}"/>
              </a:ext>
            </a:extLst>
          </p:cNvPr>
          <p:cNvSpPr>
            <a:spLocks noGrp="1"/>
          </p:cNvSpPr>
          <p:nvPr>
            <p:ph type="body" idx="1" hasCustomPrompt="1"/>
          </p:nvPr>
        </p:nvSpPr>
        <p:spPr>
          <a:xfrm>
            <a:off x="938149" y="4589482"/>
            <a:ext cx="7806975" cy="1500187"/>
          </a:xfrm>
        </p:spPr>
        <p:txBody>
          <a:bodyPr/>
          <a:lstStyle>
            <a:lvl1pPr marL="0" indent="0">
              <a:buNone/>
              <a:defRPr sz="2400">
                <a:solidFill>
                  <a:schemeClr val="tx1">
                    <a:tint val="75000"/>
                  </a:schemeClr>
                </a:solidFill>
              </a:defRPr>
            </a:lvl1pPr>
            <a:lvl2pPr marL="457143" indent="0">
              <a:buNone/>
              <a:defRPr sz="2000">
                <a:solidFill>
                  <a:schemeClr val="tx1">
                    <a:tint val="75000"/>
                  </a:schemeClr>
                </a:solidFill>
              </a:defRPr>
            </a:lvl2pPr>
            <a:lvl3pPr marL="914286" indent="0">
              <a:buNone/>
              <a:defRPr sz="1800">
                <a:solidFill>
                  <a:schemeClr val="tx1">
                    <a:tint val="75000"/>
                  </a:schemeClr>
                </a:solidFill>
              </a:defRPr>
            </a:lvl3pPr>
            <a:lvl4pPr marL="1371430" indent="0">
              <a:buNone/>
              <a:defRPr sz="1600">
                <a:solidFill>
                  <a:schemeClr val="tx1">
                    <a:tint val="75000"/>
                  </a:schemeClr>
                </a:solidFill>
              </a:defRPr>
            </a:lvl4pPr>
            <a:lvl5pPr marL="1828573" indent="0">
              <a:buNone/>
              <a:defRPr sz="1600">
                <a:solidFill>
                  <a:schemeClr val="tx1">
                    <a:tint val="75000"/>
                  </a:schemeClr>
                </a:solidFill>
              </a:defRPr>
            </a:lvl5pPr>
            <a:lvl6pPr marL="2285718" indent="0">
              <a:buNone/>
              <a:defRPr sz="1600">
                <a:solidFill>
                  <a:schemeClr val="tx1">
                    <a:tint val="75000"/>
                  </a:schemeClr>
                </a:solidFill>
              </a:defRPr>
            </a:lvl6pPr>
            <a:lvl7pPr marL="2742858" indent="0">
              <a:buNone/>
              <a:defRPr sz="1600">
                <a:solidFill>
                  <a:schemeClr val="tx1">
                    <a:tint val="75000"/>
                  </a:schemeClr>
                </a:solidFill>
              </a:defRPr>
            </a:lvl7pPr>
            <a:lvl8pPr marL="3200000" indent="0">
              <a:buNone/>
              <a:defRPr sz="1600">
                <a:solidFill>
                  <a:schemeClr val="tx1">
                    <a:tint val="75000"/>
                  </a:schemeClr>
                </a:solidFill>
              </a:defRPr>
            </a:lvl8pPr>
            <a:lvl9pPr marL="3657143" indent="0">
              <a:buNone/>
              <a:defRPr sz="1600">
                <a:solidFill>
                  <a:schemeClr val="tx1">
                    <a:tint val="75000"/>
                  </a:schemeClr>
                </a:solidFill>
              </a:defRPr>
            </a:lvl9pPr>
          </a:lstStyle>
          <a:p>
            <a:pPr lvl="0"/>
            <a:r>
              <a:rPr lang="en-US" dirty="0"/>
              <a:t>Click to edit subhead</a:t>
            </a:r>
          </a:p>
        </p:txBody>
      </p:sp>
      <p:sp>
        <p:nvSpPr>
          <p:cNvPr id="4" name="Date Placeholder 3">
            <a:extLst>
              <a:ext uri="{FF2B5EF4-FFF2-40B4-BE49-F238E27FC236}">
                <a16:creationId xmlns:a16="http://schemas.microsoft.com/office/drawing/2014/main" id="{2C8FDE18-9616-B043-9C71-522DAD29B023}"/>
              </a:ext>
            </a:extLst>
          </p:cNvPr>
          <p:cNvSpPr>
            <a:spLocks noGrp="1"/>
          </p:cNvSpPr>
          <p:nvPr>
            <p:ph type="dt" sz="half" idx="10"/>
          </p:nvPr>
        </p:nvSpPr>
        <p:spPr/>
        <p:txBody>
          <a:bodyPr/>
          <a:lstStyle/>
          <a:p>
            <a:fld id="{27CD4A3B-E186-AB40-96C6-355AF9A6FE76}" type="datetimeFigureOut">
              <a:rPr lang="en-US" smtClean="0"/>
              <a:t>4/5/22</a:t>
            </a:fld>
            <a:endParaRPr lang="en-US"/>
          </a:p>
        </p:txBody>
      </p:sp>
      <p:sp>
        <p:nvSpPr>
          <p:cNvPr id="5" name="Footer Placeholder 4">
            <a:extLst>
              <a:ext uri="{FF2B5EF4-FFF2-40B4-BE49-F238E27FC236}">
                <a16:creationId xmlns:a16="http://schemas.microsoft.com/office/drawing/2014/main" id="{D832FF7A-5905-EB40-919B-9225D0871D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1C7509E-6005-DB4B-9578-84532E5F8BFF}"/>
              </a:ext>
            </a:extLst>
          </p:cNvPr>
          <p:cNvSpPr>
            <a:spLocks noGrp="1"/>
          </p:cNvSpPr>
          <p:nvPr>
            <p:ph type="sldNum" sz="quarter" idx="12"/>
          </p:nvPr>
        </p:nvSpPr>
        <p:spPr/>
        <p:txBody>
          <a:bodyPr/>
          <a:lstStyle/>
          <a:p>
            <a:fld id="{82B577FA-F7D9-2C48-919F-F962E3BF952F}" type="slidenum">
              <a:rPr lang="en-US" smtClean="0"/>
              <a:t>‹#›</a:t>
            </a:fld>
            <a:endParaRPr lang="en-US"/>
          </a:p>
        </p:txBody>
      </p:sp>
    </p:spTree>
    <p:extLst>
      <p:ext uri="{BB962C8B-B14F-4D97-AF65-F5344CB8AC3E}">
        <p14:creationId xmlns:p14="http://schemas.microsoft.com/office/powerpoint/2010/main" val="137438229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AC0D34-E50C-7946-9657-29EA34F401D8}"/>
              </a:ext>
            </a:extLst>
          </p:cNvPr>
          <p:cNvSpPr>
            <a:spLocks noGrp="1"/>
          </p:cNvSpPr>
          <p:nvPr>
            <p:ph type="title" hasCustomPrompt="1"/>
          </p:nvPr>
        </p:nvSpPr>
        <p:spPr/>
        <p:txBody>
          <a:bodyPr/>
          <a:lstStyle/>
          <a:p>
            <a:r>
              <a:rPr lang="en-US" dirty="0"/>
              <a:t>Click to edit title</a:t>
            </a:r>
            <a:br>
              <a:rPr lang="en-US" dirty="0"/>
            </a:br>
            <a:r>
              <a:rPr lang="en-US" dirty="0"/>
              <a:t>(Reduce font for title longer than 2 lines)</a:t>
            </a:r>
          </a:p>
        </p:txBody>
      </p:sp>
      <p:sp>
        <p:nvSpPr>
          <p:cNvPr id="3" name="Content Placeholder 2">
            <a:extLst>
              <a:ext uri="{FF2B5EF4-FFF2-40B4-BE49-F238E27FC236}">
                <a16:creationId xmlns:a16="http://schemas.microsoft.com/office/drawing/2014/main" id="{3FBFFB48-1F38-8C46-B4B3-0871CA9880E3}"/>
              </a:ext>
            </a:extLst>
          </p:cNvPr>
          <p:cNvSpPr>
            <a:spLocks noGrp="1"/>
          </p:cNvSpPr>
          <p:nvPr>
            <p:ph sz="half" idx="1" hasCustomPrompt="1"/>
          </p:nvPr>
        </p:nvSpPr>
        <p:spPr>
          <a:xfrm>
            <a:off x="863599" y="1739901"/>
            <a:ext cx="3811238" cy="4351338"/>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45C7F5AB-BF51-4044-8164-B8ADFB34B0A6}"/>
              </a:ext>
            </a:extLst>
          </p:cNvPr>
          <p:cNvSpPr>
            <a:spLocks noGrp="1"/>
          </p:cNvSpPr>
          <p:nvPr>
            <p:ph sz="half" idx="2" hasCustomPrompt="1"/>
          </p:nvPr>
        </p:nvSpPr>
        <p:spPr>
          <a:xfrm>
            <a:off x="4864099" y="1739901"/>
            <a:ext cx="3811238" cy="4351338"/>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4973E568-D8E9-CE46-B564-4CAF0B6E4511}"/>
              </a:ext>
            </a:extLst>
          </p:cNvPr>
          <p:cNvSpPr>
            <a:spLocks noGrp="1"/>
          </p:cNvSpPr>
          <p:nvPr>
            <p:ph type="dt" sz="half" idx="10"/>
          </p:nvPr>
        </p:nvSpPr>
        <p:spPr/>
        <p:txBody>
          <a:bodyPr/>
          <a:lstStyle/>
          <a:p>
            <a:fld id="{27CD4A3B-E186-AB40-96C6-355AF9A6FE76}" type="datetimeFigureOut">
              <a:rPr lang="en-US" smtClean="0"/>
              <a:t>4/5/22</a:t>
            </a:fld>
            <a:endParaRPr lang="en-US"/>
          </a:p>
        </p:txBody>
      </p:sp>
      <p:sp>
        <p:nvSpPr>
          <p:cNvPr id="6" name="Footer Placeholder 5">
            <a:extLst>
              <a:ext uri="{FF2B5EF4-FFF2-40B4-BE49-F238E27FC236}">
                <a16:creationId xmlns:a16="http://schemas.microsoft.com/office/drawing/2014/main" id="{7C3C80FD-FB7C-F246-A242-07AFCB295CD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7FBDEBE-950D-C343-A00C-8D9FA1E33CE7}"/>
              </a:ext>
            </a:extLst>
          </p:cNvPr>
          <p:cNvSpPr>
            <a:spLocks noGrp="1"/>
          </p:cNvSpPr>
          <p:nvPr>
            <p:ph type="sldNum" sz="quarter" idx="12"/>
          </p:nvPr>
        </p:nvSpPr>
        <p:spPr/>
        <p:txBody>
          <a:bodyPr/>
          <a:lstStyle/>
          <a:p>
            <a:fld id="{82B577FA-F7D9-2C48-919F-F962E3BF952F}" type="slidenum">
              <a:rPr lang="en-US" smtClean="0"/>
              <a:t>‹#›</a:t>
            </a:fld>
            <a:endParaRPr lang="en-US"/>
          </a:p>
        </p:txBody>
      </p:sp>
    </p:spTree>
    <p:extLst>
      <p:ext uri="{BB962C8B-B14F-4D97-AF65-F5344CB8AC3E}">
        <p14:creationId xmlns:p14="http://schemas.microsoft.com/office/powerpoint/2010/main" val="36253200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mparison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AC0D34-E50C-7946-9657-29EA34F401D8}"/>
              </a:ext>
            </a:extLst>
          </p:cNvPr>
          <p:cNvSpPr>
            <a:spLocks noGrp="1"/>
          </p:cNvSpPr>
          <p:nvPr>
            <p:ph type="title" hasCustomPrompt="1"/>
          </p:nvPr>
        </p:nvSpPr>
        <p:spPr/>
        <p:txBody>
          <a:bodyPr/>
          <a:lstStyle/>
          <a:p>
            <a:r>
              <a:rPr lang="en-US" dirty="0"/>
              <a:t>Click to edit title</a:t>
            </a:r>
            <a:br>
              <a:rPr lang="en-US" dirty="0"/>
            </a:br>
            <a:r>
              <a:rPr lang="en-US" dirty="0"/>
              <a:t>(Reduce font for title longer than 2 lines)</a:t>
            </a:r>
          </a:p>
        </p:txBody>
      </p:sp>
      <p:sp>
        <p:nvSpPr>
          <p:cNvPr id="3" name="Content Placeholder 2">
            <a:extLst>
              <a:ext uri="{FF2B5EF4-FFF2-40B4-BE49-F238E27FC236}">
                <a16:creationId xmlns:a16="http://schemas.microsoft.com/office/drawing/2014/main" id="{3FBFFB48-1F38-8C46-B4B3-0871CA9880E3}"/>
              </a:ext>
            </a:extLst>
          </p:cNvPr>
          <p:cNvSpPr>
            <a:spLocks noGrp="1"/>
          </p:cNvSpPr>
          <p:nvPr>
            <p:ph sz="half" idx="1" hasCustomPrompt="1"/>
          </p:nvPr>
        </p:nvSpPr>
        <p:spPr>
          <a:xfrm>
            <a:off x="863599" y="2413018"/>
            <a:ext cx="3811238" cy="3763963"/>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45C7F5AB-BF51-4044-8164-B8ADFB34B0A6}"/>
              </a:ext>
            </a:extLst>
          </p:cNvPr>
          <p:cNvSpPr>
            <a:spLocks noGrp="1"/>
          </p:cNvSpPr>
          <p:nvPr>
            <p:ph sz="half" idx="2" hasCustomPrompt="1"/>
          </p:nvPr>
        </p:nvSpPr>
        <p:spPr>
          <a:xfrm>
            <a:off x="4864099" y="2413018"/>
            <a:ext cx="3811238" cy="3763963"/>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4973E568-D8E9-CE46-B564-4CAF0B6E4511}"/>
              </a:ext>
            </a:extLst>
          </p:cNvPr>
          <p:cNvSpPr>
            <a:spLocks noGrp="1"/>
          </p:cNvSpPr>
          <p:nvPr>
            <p:ph type="dt" sz="half" idx="10"/>
          </p:nvPr>
        </p:nvSpPr>
        <p:spPr/>
        <p:txBody>
          <a:bodyPr/>
          <a:lstStyle/>
          <a:p>
            <a:fld id="{27CD4A3B-E186-AB40-96C6-355AF9A6FE76}" type="datetimeFigureOut">
              <a:rPr lang="en-US" smtClean="0"/>
              <a:t>4/5/22</a:t>
            </a:fld>
            <a:endParaRPr lang="en-US"/>
          </a:p>
        </p:txBody>
      </p:sp>
      <p:sp>
        <p:nvSpPr>
          <p:cNvPr id="6" name="Footer Placeholder 5">
            <a:extLst>
              <a:ext uri="{FF2B5EF4-FFF2-40B4-BE49-F238E27FC236}">
                <a16:creationId xmlns:a16="http://schemas.microsoft.com/office/drawing/2014/main" id="{7C3C80FD-FB7C-F246-A242-07AFCB295CD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7FBDEBE-950D-C343-A00C-8D9FA1E33CE7}"/>
              </a:ext>
            </a:extLst>
          </p:cNvPr>
          <p:cNvSpPr>
            <a:spLocks noGrp="1"/>
          </p:cNvSpPr>
          <p:nvPr>
            <p:ph type="sldNum" sz="quarter" idx="12"/>
          </p:nvPr>
        </p:nvSpPr>
        <p:spPr/>
        <p:txBody>
          <a:bodyPr/>
          <a:lstStyle/>
          <a:p>
            <a:fld id="{82B577FA-F7D9-2C48-919F-F962E3BF952F}" type="slidenum">
              <a:rPr lang="en-US" smtClean="0"/>
              <a:t>‹#›</a:t>
            </a:fld>
            <a:endParaRPr lang="en-US"/>
          </a:p>
        </p:txBody>
      </p:sp>
      <p:sp>
        <p:nvSpPr>
          <p:cNvPr id="9" name="Text Placeholder 2">
            <a:extLst>
              <a:ext uri="{FF2B5EF4-FFF2-40B4-BE49-F238E27FC236}">
                <a16:creationId xmlns:a16="http://schemas.microsoft.com/office/drawing/2014/main" id="{172D795B-85F6-1F49-922A-F41317873070}"/>
              </a:ext>
            </a:extLst>
          </p:cNvPr>
          <p:cNvSpPr>
            <a:spLocks noGrp="1"/>
          </p:cNvSpPr>
          <p:nvPr>
            <p:ph type="body" idx="13" hasCustomPrompt="1"/>
          </p:nvPr>
        </p:nvSpPr>
        <p:spPr>
          <a:xfrm>
            <a:off x="863647" y="1589090"/>
            <a:ext cx="3811190" cy="766763"/>
          </a:xfrm>
        </p:spPr>
        <p:txBody>
          <a:bodyPr anchor="b"/>
          <a:lstStyle>
            <a:lvl1pPr marL="0" indent="0">
              <a:buNone/>
              <a:defRPr sz="2600" b="1"/>
            </a:lvl1pPr>
            <a:lvl2pPr marL="457143" indent="0">
              <a:buNone/>
              <a:defRPr sz="2000" b="1"/>
            </a:lvl2pPr>
            <a:lvl3pPr marL="914286" indent="0">
              <a:buNone/>
              <a:defRPr sz="1800" b="1"/>
            </a:lvl3pPr>
            <a:lvl4pPr marL="1371430" indent="0">
              <a:buNone/>
              <a:defRPr sz="1600" b="1"/>
            </a:lvl4pPr>
            <a:lvl5pPr marL="1828573" indent="0">
              <a:buNone/>
              <a:defRPr sz="1600" b="1"/>
            </a:lvl5pPr>
            <a:lvl6pPr marL="2285718" indent="0">
              <a:buNone/>
              <a:defRPr sz="1600" b="1"/>
            </a:lvl6pPr>
            <a:lvl7pPr marL="2742858" indent="0">
              <a:buNone/>
              <a:defRPr sz="1600" b="1"/>
            </a:lvl7pPr>
            <a:lvl8pPr marL="3200000" indent="0">
              <a:buNone/>
              <a:defRPr sz="1600" b="1"/>
            </a:lvl8pPr>
            <a:lvl9pPr marL="3657143" indent="0">
              <a:buNone/>
              <a:defRPr sz="1600" b="1"/>
            </a:lvl9pPr>
          </a:lstStyle>
          <a:p>
            <a:pPr lvl="0"/>
            <a:r>
              <a:rPr lang="en-US" dirty="0"/>
              <a:t>Click to edit subhead 1</a:t>
            </a:r>
          </a:p>
        </p:txBody>
      </p:sp>
      <p:sp>
        <p:nvSpPr>
          <p:cNvPr id="10" name="Text Placeholder 4">
            <a:extLst>
              <a:ext uri="{FF2B5EF4-FFF2-40B4-BE49-F238E27FC236}">
                <a16:creationId xmlns:a16="http://schemas.microsoft.com/office/drawing/2014/main" id="{B4E34B4F-F908-104C-90F3-5135E2E8C74D}"/>
              </a:ext>
            </a:extLst>
          </p:cNvPr>
          <p:cNvSpPr>
            <a:spLocks noGrp="1"/>
          </p:cNvSpPr>
          <p:nvPr>
            <p:ph type="body" sz="quarter" idx="3" hasCustomPrompt="1"/>
          </p:nvPr>
        </p:nvSpPr>
        <p:spPr>
          <a:xfrm>
            <a:off x="4862956" y="1589090"/>
            <a:ext cx="3811190" cy="766763"/>
          </a:xfrm>
        </p:spPr>
        <p:txBody>
          <a:bodyPr anchor="b"/>
          <a:lstStyle>
            <a:lvl1pPr marL="0" indent="0">
              <a:buNone/>
              <a:defRPr sz="2600" b="1"/>
            </a:lvl1pPr>
            <a:lvl2pPr marL="457143" indent="0">
              <a:buNone/>
              <a:defRPr sz="2000" b="1"/>
            </a:lvl2pPr>
            <a:lvl3pPr marL="914286" indent="0">
              <a:buNone/>
              <a:defRPr sz="1800" b="1"/>
            </a:lvl3pPr>
            <a:lvl4pPr marL="1371430" indent="0">
              <a:buNone/>
              <a:defRPr sz="1600" b="1"/>
            </a:lvl4pPr>
            <a:lvl5pPr marL="1828573" indent="0">
              <a:buNone/>
              <a:defRPr sz="1600" b="1"/>
            </a:lvl5pPr>
            <a:lvl6pPr marL="2285718" indent="0">
              <a:buNone/>
              <a:defRPr sz="1600" b="1"/>
            </a:lvl6pPr>
            <a:lvl7pPr marL="2742858" indent="0">
              <a:buNone/>
              <a:defRPr sz="1600" b="1"/>
            </a:lvl7pPr>
            <a:lvl8pPr marL="3200000" indent="0">
              <a:buNone/>
              <a:defRPr sz="1600" b="1"/>
            </a:lvl8pPr>
            <a:lvl9pPr marL="3657143" indent="0">
              <a:buNone/>
              <a:defRPr sz="1600" b="1"/>
            </a:lvl9pPr>
          </a:lstStyle>
          <a:p>
            <a:pPr lvl="0"/>
            <a:r>
              <a:rPr lang="en-US" dirty="0"/>
              <a:t>Click to edit subhead 2 </a:t>
            </a:r>
          </a:p>
        </p:txBody>
      </p:sp>
    </p:spTree>
    <p:extLst>
      <p:ext uri="{BB962C8B-B14F-4D97-AF65-F5344CB8AC3E}">
        <p14:creationId xmlns:p14="http://schemas.microsoft.com/office/powerpoint/2010/main" val="179008514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cSld name="3_Title Slide">
    <p:spTree>
      <p:nvGrpSpPr>
        <p:cNvPr id="1" name=""/>
        <p:cNvGrpSpPr/>
        <p:nvPr/>
      </p:nvGrpSpPr>
      <p:grpSpPr>
        <a:xfrm>
          <a:off x="0" y="0"/>
          <a:ext cx="0" cy="0"/>
          <a:chOff x="0" y="0"/>
          <a:chExt cx="0" cy="0"/>
        </a:xfrm>
      </p:grpSpPr>
      <p:pic>
        <p:nvPicPr>
          <p:cNvPr id="29" name="Picture 28"/>
          <p:cNvPicPr preferRelativeResize="0">
            <a:picLocks/>
          </p:cNvPicPr>
          <p:nvPr userDrawn="1"/>
        </p:nvPicPr>
        <p:blipFill rotWithShape="1">
          <a:blip r:embed="rId2" cstate="print">
            <a:extLst>
              <a:ext uri="{28A0092B-C50C-407E-A947-70E740481C1C}">
                <a14:useLocalDpi xmlns:a14="http://schemas.microsoft.com/office/drawing/2010/main" val="0"/>
              </a:ext>
            </a:extLst>
          </a:blip>
          <a:srcRect l="310" t="12963" r="90387"/>
          <a:stretch/>
        </p:blipFill>
        <p:spPr>
          <a:xfrm>
            <a:off x="6947475" y="0"/>
            <a:ext cx="2196526" cy="6858000"/>
          </a:xfrm>
          <a:prstGeom prst="rect">
            <a:avLst/>
          </a:prstGeom>
          <a:ln>
            <a:noFill/>
          </a:ln>
        </p:spPr>
      </p:pic>
      <p:sp>
        <p:nvSpPr>
          <p:cNvPr id="20" name="Rectangle 224"/>
          <p:cNvSpPr>
            <a:spLocks noGrp="1" noChangeArrowheads="1"/>
          </p:cNvSpPr>
          <p:nvPr>
            <p:ph type="ctrTitle" hasCustomPrompt="1"/>
          </p:nvPr>
        </p:nvSpPr>
        <p:spPr>
          <a:xfrm>
            <a:off x="266700" y="299642"/>
            <a:ext cx="5213643" cy="1333784"/>
          </a:xfrm>
        </p:spPr>
        <p:txBody>
          <a:bodyPr anchor="t"/>
          <a:lstStyle>
            <a:lvl1pPr algn="l">
              <a:defRPr sz="3200" kern="1200" baseline="0">
                <a:solidFill>
                  <a:srgbClr val="0467B8"/>
                </a:solidFill>
                <a:latin typeface="+mj-lt"/>
                <a:cs typeface="Arial" panose="020B0604020202020204" pitchFamily="34" charset="0"/>
              </a:defRPr>
            </a:lvl1pPr>
          </a:lstStyle>
          <a:p>
            <a:r>
              <a:rPr lang="en-US" dirty="0"/>
              <a:t>Presentation Title</a:t>
            </a:r>
          </a:p>
        </p:txBody>
      </p:sp>
      <p:sp>
        <p:nvSpPr>
          <p:cNvPr id="21" name="Rectangle 223"/>
          <p:cNvSpPr>
            <a:spLocks noGrp="1" noChangeArrowheads="1"/>
          </p:cNvSpPr>
          <p:nvPr>
            <p:ph type="subTitle" idx="1"/>
          </p:nvPr>
        </p:nvSpPr>
        <p:spPr>
          <a:xfrm>
            <a:off x="266700" y="1849042"/>
            <a:ext cx="4760257" cy="685800"/>
          </a:xfrm>
        </p:spPr>
        <p:txBody>
          <a:bodyPr lIns="102413">
            <a:noAutofit/>
          </a:bodyPr>
          <a:lstStyle>
            <a:lvl1pPr marL="0" indent="0" algn="l">
              <a:buFont typeface="Symbol" pitchFamily="18" charset="2"/>
              <a:buNone/>
              <a:defRPr sz="2400" baseline="0">
                <a:solidFill>
                  <a:schemeClr val="tx1">
                    <a:lumMod val="85000"/>
                    <a:lumOff val="15000"/>
                  </a:schemeClr>
                </a:solidFill>
                <a:latin typeface="+mj-lt"/>
                <a:cs typeface="Arial" panose="020B0604020202020204" pitchFamily="34" charset="0"/>
              </a:defRPr>
            </a:lvl1pPr>
          </a:lstStyle>
          <a:p>
            <a:r>
              <a:rPr lang="en-US" dirty="0"/>
              <a:t>Click to edit Master subtitle style</a:t>
            </a:r>
          </a:p>
        </p:txBody>
      </p:sp>
      <p:pic>
        <p:nvPicPr>
          <p:cNvPr id="2" name="Picture 1"/>
          <p:cNvPicPr>
            <a:picLocks noChangeAspect="1"/>
          </p:cNvPicPr>
          <p:nvPr userDrawn="1"/>
        </p:nvPicPr>
        <p:blipFill rotWithShape="1">
          <a:blip r:embed="rId3" cstate="print">
            <a:extLst>
              <a:ext uri="{28A0092B-C50C-407E-A947-70E740481C1C}">
                <a14:useLocalDpi xmlns:a14="http://schemas.microsoft.com/office/drawing/2010/main" val="0"/>
              </a:ext>
            </a:extLst>
          </a:blip>
          <a:srcRect l="79968" t="42456" r="3759" b="41270"/>
          <a:stretch/>
        </p:blipFill>
        <p:spPr>
          <a:xfrm>
            <a:off x="7375965" y="2709308"/>
            <a:ext cx="1387016" cy="1040262"/>
          </a:xfrm>
          <a:prstGeom prst="rect">
            <a:avLst/>
          </a:prstGeom>
          <a:ln w="19050">
            <a:noFill/>
          </a:ln>
          <a:effectLst>
            <a:outerShdw blurRad="50800" dist="38100" dir="2700000" algn="tl" rotWithShape="0">
              <a:prstClr val="black">
                <a:alpha val="40000"/>
              </a:prstClr>
            </a:outerShdw>
          </a:effectLst>
        </p:spPr>
      </p:pic>
      <p:pic>
        <p:nvPicPr>
          <p:cNvPr id="10" name="Picture 2" descr="C:\Rose\Phase 2 planning\graphics\cover art 2 copy copy.JPG"/>
          <p:cNvPicPr>
            <a:picLocks noChangeAspect="1" noChangeArrowheads="1"/>
          </p:cNvPicPr>
          <p:nvPr userDrawn="1"/>
        </p:nvPicPr>
        <p:blipFill rotWithShape="1">
          <a:blip r:embed="rId4" cstate="print">
            <a:extLst>
              <a:ext uri="{28A0092B-C50C-407E-A947-70E740481C1C}">
                <a14:useLocalDpi xmlns:a14="http://schemas.microsoft.com/office/drawing/2010/main" val="0"/>
              </a:ext>
            </a:extLst>
          </a:blip>
          <a:srcRect l="19570" t="23782" r="26989" b="44316"/>
          <a:stretch/>
        </p:blipFill>
        <p:spPr bwMode="auto">
          <a:xfrm>
            <a:off x="7375937" y="362840"/>
            <a:ext cx="1387063" cy="1040296"/>
          </a:xfrm>
          <a:prstGeom prst="rect">
            <a:avLst/>
          </a:prstGeom>
          <a:noFill/>
          <a:ln w="19050">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026" name="Picture 2"/>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7375965" y="1536093"/>
            <a:ext cx="1387016" cy="1040262"/>
          </a:xfrm>
          <a:prstGeom prst="rect">
            <a:avLst/>
          </a:prstGeom>
          <a:noFill/>
          <a:ln w="19050">
            <a:noFill/>
            <a:miter lim="800000"/>
            <a:headEnd/>
            <a:tailEnd/>
          </a:ln>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Lst>
        </p:spPr>
      </p:pic>
      <p:pic>
        <p:nvPicPr>
          <p:cNvPr id="9" name="Picture 8"/>
          <p:cNvPicPr>
            <a:picLocks noChangeAspect="1"/>
          </p:cNvPicPr>
          <p:nvPr userDrawn="1"/>
        </p:nvPicPr>
        <p:blipFill rotWithShape="1">
          <a:blip r:embed="rId6" cstate="print">
            <a:extLst>
              <a:ext uri="{28A0092B-C50C-407E-A947-70E740481C1C}">
                <a14:useLocalDpi xmlns:a14="http://schemas.microsoft.com/office/drawing/2010/main" val="0"/>
              </a:ext>
            </a:extLst>
          </a:blip>
          <a:srcRect l="37136" t="33651" r="13467" b="10836"/>
          <a:stretch/>
        </p:blipFill>
        <p:spPr>
          <a:xfrm>
            <a:off x="7375965" y="3882523"/>
            <a:ext cx="1387016" cy="1040262"/>
          </a:xfrm>
          <a:prstGeom prst="rect">
            <a:avLst/>
          </a:prstGeom>
          <a:ln w="19050">
            <a:noFill/>
          </a:ln>
          <a:effectLst>
            <a:outerShdw blurRad="50800" dist="38100" dir="2700000" algn="tl" rotWithShape="0">
              <a:prstClr val="black">
                <a:alpha val="40000"/>
              </a:prstClr>
            </a:outerShdw>
          </a:effectLst>
        </p:spPr>
      </p:pic>
      <p:pic>
        <p:nvPicPr>
          <p:cNvPr id="7" name="Picture 6"/>
          <p:cNvPicPr>
            <a:picLocks noChangeAspect="1"/>
          </p:cNvPicPr>
          <p:nvPr userDrawn="1"/>
        </p:nvPicPr>
        <p:blipFill rotWithShape="1">
          <a:blip r:embed="rId7" cstate="print">
            <a:extLst>
              <a:ext uri="{28A0092B-C50C-407E-A947-70E740481C1C}">
                <a14:useLocalDpi xmlns:a14="http://schemas.microsoft.com/office/drawing/2010/main" val="0"/>
              </a:ext>
            </a:extLst>
          </a:blip>
          <a:srcRect l="5729" r="5729"/>
          <a:stretch/>
        </p:blipFill>
        <p:spPr>
          <a:xfrm>
            <a:off x="7375965" y="5055738"/>
            <a:ext cx="1387016" cy="1040262"/>
          </a:xfrm>
          <a:prstGeom prst="rect">
            <a:avLst/>
          </a:prstGeom>
          <a:ln w="19050">
            <a:noFill/>
          </a:ln>
          <a:effectLst>
            <a:outerShdw blurRad="50800" dist="38100" dir="2700000" algn="tl" rotWithShape="0">
              <a:prstClr val="black">
                <a:alpha val="40000"/>
              </a:prstClr>
            </a:outerShdw>
          </a:effectLst>
        </p:spPr>
      </p:pic>
      <p:pic>
        <p:nvPicPr>
          <p:cNvPr id="4" name="Picture 3"/>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152400" y="6310312"/>
            <a:ext cx="3319278" cy="464833"/>
          </a:xfrm>
          <a:prstGeom prst="rect">
            <a:avLst/>
          </a:prstGeom>
        </p:spPr>
      </p:pic>
      <p:pic>
        <p:nvPicPr>
          <p:cNvPr id="5" name="Picture 4"/>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7168359" y="6282186"/>
            <a:ext cx="1747041" cy="423414"/>
          </a:xfrm>
          <a:prstGeom prst="rect">
            <a:avLst/>
          </a:prstGeom>
        </p:spPr>
      </p:pic>
      <p:sp>
        <p:nvSpPr>
          <p:cNvPr id="14" name="Rectangle 13"/>
          <p:cNvSpPr/>
          <p:nvPr userDrawn="1"/>
        </p:nvSpPr>
        <p:spPr bwMode="auto">
          <a:xfrm>
            <a:off x="-3175" y="-1"/>
            <a:ext cx="9171179" cy="91440"/>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dirty="0">
              <a:solidFill>
                <a:prstClr val="black"/>
              </a:solidFill>
              <a:latin typeface="Arial" pitchFamily="34" charset="0"/>
            </a:endParaRPr>
          </a:p>
        </p:txBody>
      </p:sp>
      <p:sp>
        <p:nvSpPr>
          <p:cNvPr id="15" name="Rectangle 14"/>
          <p:cNvSpPr/>
          <p:nvPr userDrawn="1"/>
        </p:nvSpPr>
        <p:spPr bwMode="auto">
          <a:xfrm>
            <a:off x="-3175" y="6780023"/>
            <a:ext cx="9171179" cy="91440"/>
          </a:xfrm>
          <a:prstGeom prst="rect">
            <a:avLst/>
          </a:prstGeom>
          <a:gradFill flip="none" rotWithShape="1">
            <a:gsLst>
              <a:gs pos="94000">
                <a:srgbClr val="B0B9C6"/>
              </a:gs>
              <a:gs pos="70000">
                <a:srgbClr val="95A4B8"/>
              </a:gs>
              <a:gs pos="37000">
                <a:schemeClr val="tx2"/>
              </a:gs>
              <a:gs pos="100000">
                <a:schemeClr val="bg1">
                  <a:alpha val="0"/>
                  <a:lumMod val="86000"/>
                </a:schemeClr>
              </a:gs>
            </a:gsLst>
            <a:lin ang="0" scaled="1"/>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dirty="0">
              <a:solidFill>
                <a:prstClr val="black"/>
              </a:solidFill>
              <a:latin typeface="Arial" pitchFamily="34" charset="0"/>
            </a:endParaRPr>
          </a:p>
        </p:txBody>
      </p:sp>
    </p:spTree>
    <p:extLst>
      <p:ext uri="{BB962C8B-B14F-4D97-AF65-F5344CB8AC3E}">
        <p14:creationId xmlns:p14="http://schemas.microsoft.com/office/powerpoint/2010/main" val="339732956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292608" y="274320"/>
            <a:ext cx="8317992" cy="855663"/>
          </a:xfrm>
        </p:spPr>
        <p:txBody>
          <a:bodyPr lIns="91440" tIns="54864" rIns="91440" bIns="54864" anchor="t" anchorCtr="0"/>
          <a:lstStyle>
            <a:lvl1pPr algn="l">
              <a:defRPr sz="3200">
                <a:latin typeface="Arial Black" panose="020B0A04020102020204" pitchFamily="34" charset="0"/>
                <a:cs typeface="Arial" panose="020B0604020202020204" pitchFamily="34" charset="0"/>
              </a:defRPr>
            </a:lvl1pPr>
          </a:lstStyle>
          <a:p>
            <a:r>
              <a:rPr lang="en-US"/>
              <a:t>Click to edit Master title style</a:t>
            </a:r>
            <a:endParaRPr lang="en-US" dirty="0"/>
          </a:p>
        </p:txBody>
      </p:sp>
      <p:sp>
        <p:nvSpPr>
          <p:cNvPr id="4" name="Content Placeholder 2"/>
          <p:cNvSpPr>
            <a:spLocks noGrp="1"/>
          </p:cNvSpPr>
          <p:nvPr>
            <p:ph idx="1"/>
          </p:nvPr>
        </p:nvSpPr>
        <p:spPr>
          <a:xfrm>
            <a:off x="338328" y="1371600"/>
            <a:ext cx="8275320" cy="3959352"/>
          </a:xfrm>
          <a:noFill/>
        </p:spPr>
        <p:txBody>
          <a:bodyPr lIns="45720" tIns="45720" rIns="45720" bIns="45720">
            <a:noAutofit/>
          </a:bodyPr>
          <a:lstStyle>
            <a:lvl1pPr algn="l">
              <a:lnSpc>
                <a:spcPct val="90000"/>
              </a:lnSpc>
              <a:spcBef>
                <a:spcPts val="600"/>
              </a:spcBef>
              <a:buClr>
                <a:schemeClr val="tx2"/>
              </a:buClr>
              <a:buSzPct val="100000"/>
              <a:buFont typeface="Arial" pitchFamily="34" charset="0"/>
              <a:buChar char="•"/>
              <a:defRPr sz="2500" b="0">
                <a:latin typeface="+mj-lt"/>
                <a:cs typeface="Arial" panose="020B0604020202020204" pitchFamily="34" charset="0"/>
              </a:defRPr>
            </a:lvl1pPr>
            <a:lvl2pPr algn="l">
              <a:lnSpc>
                <a:spcPct val="90000"/>
              </a:lnSpc>
              <a:spcBef>
                <a:spcPts val="600"/>
              </a:spcBef>
              <a:buClr>
                <a:schemeClr val="tx2"/>
              </a:buClr>
              <a:buSzPct val="100000"/>
              <a:buFont typeface="Arial Narrow" pitchFamily="34" charset="0"/>
              <a:buChar char="–"/>
              <a:defRPr sz="2000" b="0">
                <a:latin typeface="+mj-lt"/>
                <a:cs typeface="Arial" panose="020B0604020202020204" pitchFamily="34" charset="0"/>
              </a:defRPr>
            </a:lvl2pPr>
            <a:lvl3pPr marL="768096" indent="-256032" algn="l">
              <a:lnSpc>
                <a:spcPct val="90000"/>
              </a:lnSpc>
              <a:spcBef>
                <a:spcPts val="600"/>
              </a:spcBef>
              <a:buClr>
                <a:schemeClr val="tx2"/>
              </a:buClr>
              <a:buSzPct val="100000"/>
              <a:buFont typeface="Arial" pitchFamily="34" charset="0"/>
              <a:buChar char="•"/>
              <a:defRPr sz="2000" b="0" i="0">
                <a:latin typeface="+mj-lt"/>
                <a:cs typeface="Arial" panose="020B0604020202020204" pitchFamily="34" charset="0"/>
              </a:defRPr>
            </a:lvl3pPr>
            <a:lvl4pPr algn="l">
              <a:lnSpc>
                <a:spcPct val="90000"/>
              </a:lnSpc>
              <a:spcBef>
                <a:spcPts val="600"/>
              </a:spcBef>
              <a:buClr>
                <a:schemeClr val="tx2"/>
              </a:buClr>
              <a:buSzPct val="100000"/>
              <a:buFont typeface="Arial Narrow" pitchFamily="34" charset="0"/>
              <a:buChar char="–"/>
              <a:defRPr sz="1800" b="0" i="0">
                <a:latin typeface="+mj-lt"/>
                <a:cs typeface="Arial" panose="020B0604020202020204" pitchFamily="34" charset="0"/>
              </a:defRPr>
            </a:lvl4pPr>
            <a:lvl5pPr marL="1280160" indent="-256032" algn="l">
              <a:lnSpc>
                <a:spcPct val="90000"/>
              </a:lnSpc>
              <a:spcBef>
                <a:spcPts val="600"/>
              </a:spcBef>
              <a:buClr>
                <a:schemeClr val="tx2"/>
              </a:buClr>
              <a:buSzPct val="100000"/>
              <a:buFont typeface="Arial" pitchFamily="34" charset="0"/>
              <a:buChar char="•"/>
              <a:defRPr sz="1800" b="0" i="0">
                <a:latin typeface="+mj-lt"/>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3913380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3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292608" y="274320"/>
            <a:ext cx="8317992" cy="855663"/>
          </a:xfrm>
        </p:spPr>
        <p:txBody>
          <a:bodyPr lIns="91440" tIns="54864" rIns="91440" bIns="54864" anchor="t" anchorCtr="0"/>
          <a:lstStyle>
            <a:lvl1pPr algn="l">
              <a:defRPr sz="3200">
                <a:latin typeface="Arial" panose="020B0604020202020204" pitchFamily="34" charset="0"/>
                <a:cs typeface="Arial" panose="020B0604020202020204"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91082912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1_Title and Content with take-away">
    <p:spTree>
      <p:nvGrpSpPr>
        <p:cNvPr id="1" name=""/>
        <p:cNvGrpSpPr/>
        <p:nvPr/>
      </p:nvGrpSpPr>
      <p:grpSpPr>
        <a:xfrm>
          <a:off x="0" y="0"/>
          <a:ext cx="0" cy="0"/>
          <a:chOff x="0" y="0"/>
          <a:chExt cx="0" cy="0"/>
        </a:xfrm>
      </p:grpSpPr>
      <p:sp>
        <p:nvSpPr>
          <p:cNvPr id="2" name="Title 1"/>
          <p:cNvSpPr>
            <a:spLocks noGrp="1"/>
          </p:cNvSpPr>
          <p:nvPr>
            <p:ph type="title"/>
          </p:nvPr>
        </p:nvSpPr>
        <p:spPr>
          <a:xfrm>
            <a:off x="289425" y="274637"/>
            <a:ext cx="8338611" cy="855663"/>
          </a:xfrm>
          <a:noFill/>
        </p:spPr>
        <p:txBody>
          <a:bodyPr lIns="91440" tIns="54864" rIns="91440" bIns="54864" anchor="t" anchorCtr="0"/>
          <a:lstStyle>
            <a:lvl1pPr algn="l">
              <a:defRPr sz="3200">
                <a:solidFill>
                  <a:srgbClr val="0467B8"/>
                </a:solidFill>
                <a:latin typeface="Arial Black" panose="020B0A04020102020204" pitchFamily="34" charset="0"/>
                <a:cs typeface="Arial" panose="020B0604020202020204" pitchFamily="34" charset="0"/>
              </a:defRPr>
            </a:lvl1pPr>
          </a:lstStyle>
          <a:p>
            <a:r>
              <a:rPr lang="en-US"/>
              <a:t>Click to edit Master title style</a:t>
            </a:r>
            <a:endParaRPr lang="en-US" dirty="0"/>
          </a:p>
        </p:txBody>
      </p:sp>
      <p:sp>
        <p:nvSpPr>
          <p:cNvPr id="3" name="Content Placeholder 2"/>
          <p:cNvSpPr>
            <a:spLocks noGrp="1"/>
          </p:cNvSpPr>
          <p:nvPr>
            <p:ph idx="1"/>
          </p:nvPr>
        </p:nvSpPr>
        <p:spPr>
          <a:xfrm>
            <a:off x="340226" y="1371600"/>
            <a:ext cx="8270374" cy="3962400"/>
          </a:xfrm>
          <a:noFill/>
        </p:spPr>
        <p:txBody>
          <a:bodyPr lIns="45720" tIns="45720" rIns="45720" bIns="45720">
            <a:noAutofit/>
          </a:bodyPr>
          <a:lstStyle>
            <a:lvl1pPr>
              <a:lnSpc>
                <a:spcPct val="90000"/>
              </a:lnSpc>
              <a:spcBef>
                <a:spcPts val="600"/>
              </a:spcBef>
              <a:buClr>
                <a:schemeClr val="tx2"/>
              </a:buClr>
              <a:buSzPct val="100000"/>
              <a:buFont typeface="Arial" pitchFamily="34" charset="0"/>
              <a:buChar char="•"/>
              <a:defRPr sz="2500" b="0">
                <a:latin typeface="+mj-lt"/>
                <a:cs typeface="Arial" panose="020B0604020202020204" pitchFamily="34" charset="0"/>
              </a:defRPr>
            </a:lvl1pPr>
            <a:lvl2pPr>
              <a:lnSpc>
                <a:spcPct val="90000"/>
              </a:lnSpc>
              <a:spcBef>
                <a:spcPts val="600"/>
              </a:spcBef>
              <a:buClr>
                <a:schemeClr val="tx2"/>
              </a:buClr>
              <a:buSzPct val="100000"/>
              <a:buFont typeface="Arial Narrow" pitchFamily="34" charset="0"/>
              <a:buChar char="–"/>
              <a:defRPr sz="2000" b="0">
                <a:latin typeface="+mj-lt"/>
                <a:cs typeface="Arial" panose="020B0604020202020204" pitchFamily="34" charset="0"/>
              </a:defRPr>
            </a:lvl2pPr>
            <a:lvl3pPr marL="768096" indent="-256032">
              <a:lnSpc>
                <a:spcPct val="90000"/>
              </a:lnSpc>
              <a:spcBef>
                <a:spcPts val="600"/>
              </a:spcBef>
              <a:buClr>
                <a:schemeClr val="tx2"/>
              </a:buClr>
              <a:buSzPct val="100000"/>
              <a:buFont typeface="Arial" pitchFamily="34" charset="0"/>
              <a:buChar char="•"/>
              <a:defRPr sz="2000" b="0" i="0">
                <a:latin typeface="+mj-lt"/>
                <a:cs typeface="Arial" panose="020B0604020202020204" pitchFamily="34" charset="0"/>
              </a:defRPr>
            </a:lvl3pPr>
            <a:lvl4pPr>
              <a:lnSpc>
                <a:spcPct val="90000"/>
              </a:lnSpc>
              <a:spcBef>
                <a:spcPts val="600"/>
              </a:spcBef>
              <a:buClr>
                <a:schemeClr val="tx2"/>
              </a:buClr>
              <a:buSzPct val="100000"/>
              <a:buFont typeface="Arial Narrow" pitchFamily="34" charset="0"/>
              <a:buChar char="–"/>
              <a:defRPr sz="1800" b="0" i="0">
                <a:latin typeface="+mj-lt"/>
                <a:cs typeface="Arial" panose="020B0604020202020204" pitchFamily="34" charset="0"/>
              </a:defRPr>
            </a:lvl4pPr>
            <a:lvl5pPr marL="1280160" indent="-256032">
              <a:lnSpc>
                <a:spcPct val="90000"/>
              </a:lnSpc>
              <a:spcBef>
                <a:spcPts val="600"/>
              </a:spcBef>
              <a:buClr>
                <a:schemeClr val="tx2"/>
              </a:buClr>
              <a:buSzPct val="100000"/>
              <a:buFont typeface="Arial" pitchFamily="34" charset="0"/>
              <a:buChar char="•"/>
              <a:defRPr sz="1800" b="0" i="0">
                <a:latin typeface="+mj-lt"/>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6"/>
          <p:cNvSpPr>
            <a:spLocks noGrp="1"/>
          </p:cNvSpPr>
          <p:nvPr>
            <p:ph type="body" sz="quarter" idx="10"/>
          </p:nvPr>
        </p:nvSpPr>
        <p:spPr>
          <a:xfrm>
            <a:off x="1905000" y="5486400"/>
            <a:ext cx="5391150" cy="435811"/>
          </a:xfrm>
          <a:gradFill>
            <a:gsLst>
              <a:gs pos="0">
                <a:srgbClr val="8FA8B3"/>
              </a:gs>
              <a:gs pos="80000">
                <a:srgbClr val="C3D0D8"/>
              </a:gs>
              <a:gs pos="100000">
                <a:srgbClr val="D7E1E6"/>
              </a:gs>
            </a:gsLst>
          </a:gradFill>
        </p:spPr>
        <p:style>
          <a:lnRef idx="0">
            <a:schemeClr val="accent4"/>
          </a:lnRef>
          <a:fillRef idx="3">
            <a:schemeClr val="accent4"/>
          </a:fillRef>
          <a:effectRef idx="3">
            <a:schemeClr val="accent4"/>
          </a:effectRef>
          <a:fontRef idx="none"/>
        </p:style>
        <p:txBody>
          <a:bodyPr anchor="ctr">
            <a:spAutoFit/>
          </a:bodyPr>
          <a:lstStyle>
            <a:lvl1pPr marL="0" indent="0" algn="ctr">
              <a:buNone/>
              <a:defRPr sz="2400">
                <a:solidFill>
                  <a:schemeClr val="accent1">
                    <a:lumMod val="50000"/>
                  </a:schemeClr>
                </a:solidFill>
              </a:defRPr>
            </a:lvl1pPr>
          </a:lstStyle>
          <a:p>
            <a:pPr lvl="0"/>
            <a:r>
              <a:rPr lang="en-US"/>
              <a:t>Click to edit Master text styles</a:t>
            </a:r>
          </a:p>
        </p:txBody>
      </p:sp>
    </p:spTree>
    <p:extLst>
      <p:ext uri="{BB962C8B-B14F-4D97-AF65-F5344CB8AC3E}">
        <p14:creationId xmlns:p14="http://schemas.microsoft.com/office/powerpoint/2010/main" val="2601313750"/>
      </p:ext>
    </p:extLst>
  </p:cSld>
  <p:clrMapOvr>
    <a:masterClrMapping/>
  </p:clrMapOvr>
  <p:hf hdr="0" ftr="0"/>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p:cNvSpPr>
            <a:spLocks noGrp="1"/>
          </p:cNvSpPr>
          <p:nvPr>
            <p:ph type="ftr" sz="quarter" idx="10"/>
          </p:nvPr>
        </p:nvSpPr>
        <p:spPr/>
        <p:txBody>
          <a:bodyPr/>
          <a:lstStyle>
            <a:lvl1pPr>
              <a:defRPr/>
            </a:lvl1pPr>
          </a:lstStyle>
          <a:p>
            <a:r>
              <a:rPr lang="en-US"/>
              <a:t>Business Sensitive</a:t>
            </a:r>
          </a:p>
        </p:txBody>
      </p:sp>
      <p:sp>
        <p:nvSpPr>
          <p:cNvPr id="4" name="Slide Number Placeholder 3"/>
          <p:cNvSpPr>
            <a:spLocks noGrp="1"/>
          </p:cNvSpPr>
          <p:nvPr>
            <p:ph type="sldNum" sz="quarter" idx="11"/>
          </p:nvPr>
        </p:nvSpPr>
        <p:spPr/>
        <p:txBody>
          <a:bodyPr/>
          <a:lstStyle>
            <a:lvl1pPr>
              <a:defRPr/>
            </a:lvl1pPr>
          </a:lstStyle>
          <a:p>
            <a:fld id="{D28F7E0B-0E38-2E46-B599-7642010FFBF3}" type="slidenum">
              <a:rPr lang="en-US"/>
              <a:pPr/>
              <a:t>‹#›</a:t>
            </a:fld>
            <a:endParaRPr lang="en-US"/>
          </a:p>
        </p:txBody>
      </p:sp>
    </p:spTree>
    <p:extLst>
      <p:ext uri="{BB962C8B-B14F-4D97-AF65-F5344CB8AC3E}">
        <p14:creationId xmlns:p14="http://schemas.microsoft.com/office/powerpoint/2010/main" val="34680613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3EC5EE-7A70-7D44-877F-2A9D26623273}"/>
              </a:ext>
            </a:extLst>
          </p:cNvPr>
          <p:cNvSpPr>
            <a:spLocks noGrp="1"/>
          </p:cNvSpPr>
          <p:nvPr>
            <p:ph type="title" hasCustomPrompt="1"/>
          </p:nvPr>
        </p:nvSpPr>
        <p:spPr/>
        <p:txBody>
          <a:bodyPr/>
          <a:lstStyle/>
          <a:p>
            <a:r>
              <a:rPr lang="en-US" dirty="0"/>
              <a:t>Click to edit title</a:t>
            </a:r>
            <a:br>
              <a:rPr lang="en-US" dirty="0"/>
            </a:br>
            <a:r>
              <a:rPr lang="en-US" dirty="0"/>
              <a:t>(Reduce font for title longer than 2 lines)</a:t>
            </a:r>
          </a:p>
        </p:txBody>
      </p:sp>
      <p:sp>
        <p:nvSpPr>
          <p:cNvPr id="3" name="Content Placeholder 2">
            <a:extLst>
              <a:ext uri="{FF2B5EF4-FFF2-40B4-BE49-F238E27FC236}">
                <a16:creationId xmlns:a16="http://schemas.microsoft.com/office/drawing/2014/main" id="{E6FD6444-081A-D54B-830B-A94153C0EF14}"/>
              </a:ext>
            </a:extLst>
          </p:cNvPr>
          <p:cNvSpPr>
            <a:spLocks noGrp="1"/>
          </p:cNvSpPr>
          <p:nvPr>
            <p:ph idx="1" hasCustomPrompt="1"/>
          </p:nvPr>
        </p:nvSpPr>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6A1E2218-371C-0D41-97AF-B220A81F8AD7}"/>
              </a:ext>
            </a:extLst>
          </p:cNvPr>
          <p:cNvSpPr>
            <a:spLocks noGrp="1"/>
          </p:cNvSpPr>
          <p:nvPr>
            <p:ph type="dt" sz="half" idx="10"/>
          </p:nvPr>
        </p:nvSpPr>
        <p:spPr/>
        <p:txBody>
          <a:bodyPr/>
          <a:lstStyle/>
          <a:p>
            <a:fld id="{27CD4A3B-E186-AB40-96C6-355AF9A6FE76}" type="datetimeFigureOut">
              <a:rPr lang="en-US" smtClean="0"/>
              <a:t>4/5/22</a:t>
            </a:fld>
            <a:endParaRPr lang="en-US"/>
          </a:p>
        </p:txBody>
      </p:sp>
      <p:sp>
        <p:nvSpPr>
          <p:cNvPr id="5" name="Footer Placeholder 4">
            <a:extLst>
              <a:ext uri="{FF2B5EF4-FFF2-40B4-BE49-F238E27FC236}">
                <a16:creationId xmlns:a16="http://schemas.microsoft.com/office/drawing/2014/main" id="{66B462E5-D969-3443-B549-CE7B6CCBE85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7ABC785-2799-4146-A523-CFA98FEB93BC}"/>
              </a:ext>
            </a:extLst>
          </p:cNvPr>
          <p:cNvSpPr>
            <a:spLocks noGrp="1"/>
          </p:cNvSpPr>
          <p:nvPr>
            <p:ph type="sldNum" sz="quarter" idx="12"/>
          </p:nvPr>
        </p:nvSpPr>
        <p:spPr/>
        <p:txBody>
          <a:bodyPr/>
          <a:lstStyle/>
          <a:p>
            <a:fld id="{82B577FA-F7D9-2C48-919F-F962E3BF952F}" type="slidenum">
              <a:rPr lang="en-US" smtClean="0"/>
              <a:t>‹#›</a:t>
            </a:fld>
            <a:endParaRPr lang="en-US"/>
          </a:p>
        </p:txBody>
      </p:sp>
    </p:spTree>
    <p:extLst>
      <p:ext uri="{BB962C8B-B14F-4D97-AF65-F5344CB8AC3E}">
        <p14:creationId xmlns:p14="http://schemas.microsoft.com/office/powerpoint/2010/main" val="20611937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Full Footer">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0DF224CA-CE17-7D41-B86C-EAB03715B26C}"/>
              </a:ext>
            </a:extLst>
          </p:cNvPr>
          <p:cNvSpPr/>
          <p:nvPr userDrawn="1"/>
        </p:nvSpPr>
        <p:spPr>
          <a:xfrm>
            <a:off x="0" y="6388101"/>
            <a:ext cx="9144000" cy="1016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1" name="Rectangle 20">
            <a:extLst>
              <a:ext uri="{FF2B5EF4-FFF2-40B4-BE49-F238E27FC236}">
                <a16:creationId xmlns:a16="http://schemas.microsoft.com/office/drawing/2014/main" id="{0C694467-341C-D74D-AD80-3302F5CEDB2A}"/>
              </a:ext>
            </a:extLst>
          </p:cNvPr>
          <p:cNvSpPr/>
          <p:nvPr userDrawn="1"/>
        </p:nvSpPr>
        <p:spPr>
          <a:xfrm>
            <a:off x="0" y="6467504"/>
            <a:ext cx="9144000" cy="39133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a:extLst>
              <a:ext uri="{FF2B5EF4-FFF2-40B4-BE49-F238E27FC236}">
                <a16:creationId xmlns:a16="http://schemas.microsoft.com/office/drawing/2014/main" id="{503EC5EE-7A70-7D44-877F-2A9D26623273}"/>
              </a:ext>
            </a:extLst>
          </p:cNvPr>
          <p:cNvSpPr>
            <a:spLocks noGrp="1"/>
          </p:cNvSpPr>
          <p:nvPr>
            <p:ph type="title" hasCustomPrompt="1"/>
          </p:nvPr>
        </p:nvSpPr>
        <p:spPr/>
        <p:txBody>
          <a:bodyPr/>
          <a:lstStyle/>
          <a:p>
            <a:r>
              <a:rPr lang="en-US" dirty="0"/>
              <a:t>Click to edit title</a:t>
            </a:r>
            <a:br>
              <a:rPr lang="en-US" dirty="0"/>
            </a:br>
            <a:r>
              <a:rPr lang="en-US" dirty="0"/>
              <a:t>(Reduce font for title longer than 2 lines)</a:t>
            </a:r>
          </a:p>
        </p:txBody>
      </p:sp>
      <p:sp>
        <p:nvSpPr>
          <p:cNvPr id="3" name="Content Placeholder 2">
            <a:extLst>
              <a:ext uri="{FF2B5EF4-FFF2-40B4-BE49-F238E27FC236}">
                <a16:creationId xmlns:a16="http://schemas.microsoft.com/office/drawing/2014/main" id="{E6FD6444-081A-D54B-830B-A94153C0EF14}"/>
              </a:ext>
            </a:extLst>
          </p:cNvPr>
          <p:cNvSpPr>
            <a:spLocks noGrp="1"/>
          </p:cNvSpPr>
          <p:nvPr>
            <p:ph idx="1" hasCustomPrompt="1"/>
          </p:nvPr>
        </p:nvSpPr>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6A1E2218-371C-0D41-97AF-B220A81F8AD7}"/>
              </a:ext>
            </a:extLst>
          </p:cNvPr>
          <p:cNvSpPr>
            <a:spLocks noGrp="1"/>
          </p:cNvSpPr>
          <p:nvPr>
            <p:ph type="dt" sz="half" idx="10"/>
          </p:nvPr>
        </p:nvSpPr>
        <p:spPr/>
        <p:txBody>
          <a:bodyPr/>
          <a:lstStyle/>
          <a:p>
            <a:fld id="{27CD4A3B-E186-AB40-96C6-355AF9A6FE76}" type="datetimeFigureOut">
              <a:rPr lang="en-US" smtClean="0"/>
              <a:t>4/5/22</a:t>
            </a:fld>
            <a:endParaRPr lang="en-US"/>
          </a:p>
        </p:txBody>
      </p:sp>
      <p:sp>
        <p:nvSpPr>
          <p:cNvPr id="5" name="Footer Placeholder 4">
            <a:extLst>
              <a:ext uri="{FF2B5EF4-FFF2-40B4-BE49-F238E27FC236}">
                <a16:creationId xmlns:a16="http://schemas.microsoft.com/office/drawing/2014/main" id="{66B462E5-D969-3443-B549-CE7B6CCBE85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7ABC785-2799-4146-A523-CFA98FEB93BC}"/>
              </a:ext>
            </a:extLst>
          </p:cNvPr>
          <p:cNvSpPr>
            <a:spLocks noGrp="1"/>
          </p:cNvSpPr>
          <p:nvPr>
            <p:ph type="sldNum" sz="quarter" idx="12"/>
          </p:nvPr>
        </p:nvSpPr>
        <p:spPr/>
        <p:txBody>
          <a:bodyPr/>
          <a:lstStyle/>
          <a:p>
            <a:fld id="{82B577FA-F7D9-2C48-919F-F962E3BF952F}" type="slidenum">
              <a:rPr lang="en-US" smtClean="0"/>
              <a:t>‹#›</a:t>
            </a:fld>
            <a:endParaRPr lang="en-US"/>
          </a:p>
        </p:txBody>
      </p:sp>
      <p:pic>
        <p:nvPicPr>
          <p:cNvPr id="22" name="Picture 21">
            <a:extLst>
              <a:ext uri="{FF2B5EF4-FFF2-40B4-BE49-F238E27FC236}">
                <a16:creationId xmlns:a16="http://schemas.microsoft.com/office/drawing/2014/main" id="{45B71BC2-5635-8644-9B34-09FFA64B519D}"/>
              </a:ext>
            </a:extLst>
          </p:cNvPr>
          <p:cNvPicPr>
            <a:picLocks noChangeAspect="1"/>
          </p:cNvPicPr>
          <p:nvPr userDrawn="1"/>
        </p:nvPicPr>
        <p:blipFill>
          <a:blip r:embed="rId2"/>
          <a:stretch>
            <a:fillRect/>
          </a:stretch>
        </p:blipFill>
        <p:spPr>
          <a:xfrm>
            <a:off x="6572250" y="6619909"/>
            <a:ext cx="2171700" cy="101600"/>
          </a:xfrm>
          <a:prstGeom prst="rect">
            <a:avLst/>
          </a:prstGeom>
        </p:spPr>
      </p:pic>
    </p:spTree>
    <p:extLst>
      <p:ext uri="{BB962C8B-B14F-4D97-AF65-F5344CB8AC3E}">
        <p14:creationId xmlns:p14="http://schemas.microsoft.com/office/powerpoint/2010/main" val="39313409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arge Im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3EC5EE-7A70-7D44-877F-2A9D26623273}"/>
              </a:ext>
            </a:extLst>
          </p:cNvPr>
          <p:cNvSpPr>
            <a:spLocks noGrp="1"/>
          </p:cNvSpPr>
          <p:nvPr>
            <p:ph type="title" hasCustomPrompt="1"/>
          </p:nvPr>
        </p:nvSpPr>
        <p:spPr/>
        <p:txBody>
          <a:bodyPr/>
          <a:lstStyle/>
          <a:p>
            <a:r>
              <a:rPr lang="en-US" dirty="0"/>
              <a:t>Click to edit title</a:t>
            </a:r>
            <a:br>
              <a:rPr lang="en-US" dirty="0"/>
            </a:br>
            <a:r>
              <a:rPr lang="en-US" dirty="0"/>
              <a:t>(Reduce font for title longer than 2 lines)</a:t>
            </a:r>
          </a:p>
        </p:txBody>
      </p:sp>
      <p:sp>
        <p:nvSpPr>
          <p:cNvPr id="4" name="Date Placeholder 3">
            <a:extLst>
              <a:ext uri="{FF2B5EF4-FFF2-40B4-BE49-F238E27FC236}">
                <a16:creationId xmlns:a16="http://schemas.microsoft.com/office/drawing/2014/main" id="{6A1E2218-371C-0D41-97AF-B220A81F8AD7}"/>
              </a:ext>
            </a:extLst>
          </p:cNvPr>
          <p:cNvSpPr>
            <a:spLocks noGrp="1"/>
          </p:cNvSpPr>
          <p:nvPr>
            <p:ph type="dt" sz="half" idx="10"/>
          </p:nvPr>
        </p:nvSpPr>
        <p:spPr/>
        <p:txBody>
          <a:bodyPr/>
          <a:lstStyle/>
          <a:p>
            <a:fld id="{27CD4A3B-E186-AB40-96C6-355AF9A6FE76}" type="datetimeFigureOut">
              <a:rPr lang="en-US" smtClean="0"/>
              <a:t>4/5/22</a:t>
            </a:fld>
            <a:endParaRPr lang="en-US"/>
          </a:p>
        </p:txBody>
      </p:sp>
      <p:sp>
        <p:nvSpPr>
          <p:cNvPr id="5" name="Footer Placeholder 4">
            <a:extLst>
              <a:ext uri="{FF2B5EF4-FFF2-40B4-BE49-F238E27FC236}">
                <a16:creationId xmlns:a16="http://schemas.microsoft.com/office/drawing/2014/main" id="{66B462E5-D969-3443-B549-CE7B6CCBE85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7ABC785-2799-4146-A523-CFA98FEB93BC}"/>
              </a:ext>
            </a:extLst>
          </p:cNvPr>
          <p:cNvSpPr>
            <a:spLocks noGrp="1"/>
          </p:cNvSpPr>
          <p:nvPr>
            <p:ph type="sldNum" sz="quarter" idx="12"/>
          </p:nvPr>
        </p:nvSpPr>
        <p:spPr/>
        <p:txBody>
          <a:bodyPr/>
          <a:lstStyle/>
          <a:p>
            <a:fld id="{82B577FA-F7D9-2C48-919F-F962E3BF952F}" type="slidenum">
              <a:rPr lang="en-US" smtClean="0"/>
              <a:t>‹#›</a:t>
            </a:fld>
            <a:endParaRPr lang="en-US"/>
          </a:p>
        </p:txBody>
      </p:sp>
      <p:sp>
        <p:nvSpPr>
          <p:cNvPr id="7" name="Picture Placeholder 6">
            <a:extLst>
              <a:ext uri="{FF2B5EF4-FFF2-40B4-BE49-F238E27FC236}">
                <a16:creationId xmlns:a16="http://schemas.microsoft.com/office/drawing/2014/main" id="{EE6D6083-77A6-334A-8C7F-A5F18D4F5F87}"/>
              </a:ext>
            </a:extLst>
          </p:cNvPr>
          <p:cNvSpPr>
            <a:spLocks noGrp="1"/>
          </p:cNvSpPr>
          <p:nvPr>
            <p:ph type="pic" sz="quarter" idx="13" hasCustomPrompt="1"/>
          </p:nvPr>
        </p:nvSpPr>
        <p:spPr>
          <a:xfrm>
            <a:off x="938150" y="1706871"/>
            <a:ext cx="7811690" cy="4360553"/>
          </a:xfrm>
          <a:prstGeom prst="rect">
            <a:avLst/>
          </a:prstGeom>
        </p:spPr>
        <p:txBody>
          <a:bodyPr/>
          <a:lstStyle>
            <a:lvl1pPr marL="0" marR="0" indent="0" algn="l" defTabSz="914286" rtl="0" eaLnBrk="1" fontAlgn="auto" latinLnBrk="0" hangingPunct="1">
              <a:lnSpc>
                <a:spcPct val="90000"/>
              </a:lnSpc>
              <a:spcBef>
                <a:spcPts val="1000"/>
              </a:spcBef>
              <a:spcAft>
                <a:spcPts val="0"/>
              </a:spcAft>
              <a:buClr>
                <a:schemeClr val="bg2"/>
              </a:buClr>
              <a:buSzTx/>
              <a:buFontTx/>
              <a:buNone/>
              <a:tabLst/>
              <a:defRPr sz="2000">
                <a:solidFill>
                  <a:schemeClr val="bg1">
                    <a:lumMod val="65000"/>
                  </a:schemeClr>
                </a:solidFill>
              </a:defRPr>
            </a:lvl1pPr>
          </a:lstStyle>
          <a:p>
            <a:r>
              <a:rPr lang="en-US" dirty="0"/>
              <a:t>Click photo icon below to insert picture</a:t>
            </a:r>
            <a:br>
              <a:rPr lang="en-US" dirty="0"/>
            </a:br>
            <a:r>
              <a:rPr lang="en-US" dirty="0"/>
              <a:t>(if replacing picture, you will have to reset your crop area)</a:t>
            </a:r>
          </a:p>
          <a:p>
            <a:endParaRPr lang="en-US" dirty="0"/>
          </a:p>
        </p:txBody>
      </p:sp>
    </p:spTree>
    <p:extLst>
      <p:ext uri="{BB962C8B-B14F-4D97-AF65-F5344CB8AC3E}">
        <p14:creationId xmlns:p14="http://schemas.microsoft.com/office/powerpoint/2010/main" val="22541346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Blank Full Footer">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E10B892C-0753-1249-99F6-52B85CC34E7B}"/>
              </a:ext>
            </a:extLst>
          </p:cNvPr>
          <p:cNvSpPr/>
          <p:nvPr userDrawn="1"/>
        </p:nvSpPr>
        <p:spPr>
          <a:xfrm>
            <a:off x="0" y="6388101"/>
            <a:ext cx="9144000" cy="1016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4" name="Rectangle 13">
            <a:extLst>
              <a:ext uri="{FF2B5EF4-FFF2-40B4-BE49-F238E27FC236}">
                <a16:creationId xmlns:a16="http://schemas.microsoft.com/office/drawing/2014/main" id="{D7674017-7D68-FC43-86AB-F0F30FBC0DC0}"/>
              </a:ext>
            </a:extLst>
          </p:cNvPr>
          <p:cNvSpPr/>
          <p:nvPr userDrawn="1"/>
        </p:nvSpPr>
        <p:spPr>
          <a:xfrm>
            <a:off x="0" y="6467504"/>
            <a:ext cx="9144000" cy="39133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15" name="Picture 14">
            <a:extLst>
              <a:ext uri="{FF2B5EF4-FFF2-40B4-BE49-F238E27FC236}">
                <a16:creationId xmlns:a16="http://schemas.microsoft.com/office/drawing/2014/main" id="{2BE234E4-FB66-8045-A303-17ED694A8BCB}"/>
              </a:ext>
            </a:extLst>
          </p:cNvPr>
          <p:cNvPicPr>
            <a:picLocks noChangeAspect="1"/>
          </p:cNvPicPr>
          <p:nvPr userDrawn="1"/>
        </p:nvPicPr>
        <p:blipFill>
          <a:blip r:embed="rId2"/>
          <a:stretch>
            <a:fillRect/>
          </a:stretch>
        </p:blipFill>
        <p:spPr>
          <a:xfrm>
            <a:off x="6572250" y="6619909"/>
            <a:ext cx="2171700" cy="101600"/>
          </a:xfrm>
          <a:prstGeom prst="rect">
            <a:avLst/>
          </a:prstGeom>
        </p:spPr>
      </p:pic>
      <p:sp>
        <p:nvSpPr>
          <p:cNvPr id="2" name="Title 1">
            <a:extLst>
              <a:ext uri="{FF2B5EF4-FFF2-40B4-BE49-F238E27FC236}">
                <a16:creationId xmlns:a16="http://schemas.microsoft.com/office/drawing/2014/main" id="{503EC5EE-7A70-7D44-877F-2A9D26623273}"/>
              </a:ext>
            </a:extLst>
          </p:cNvPr>
          <p:cNvSpPr>
            <a:spLocks noGrp="1"/>
          </p:cNvSpPr>
          <p:nvPr>
            <p:ph type="title" hasCustomPrompt="1"/>
          </p:nvPr>
        </p:nvSpPr>
        <p:spPr/>
        <p:txBody>
          <a:bodyPr/>
          <a:lstStyle/>
          <a:p>
            <a:r>
              <a:rPr lang="en-US" dirty="0"/>
              <a:t>Click to edit title</a:t>
            </a:r>
            <a:br>
              <a:rPr lang="en-US" dirty="0"/>
            </a:br>
            <a:r>
              <a:rPr lang="en-US" dirty="0"/>
              <a:t>(Reduce font for title longer than 2 lines)</a:t>
            </a:r>
          </a:p>
        </p:txBody>
      </p:sp>
      <p:sp>
        <p:nvSpPr>
          <p:cNvPr id="4" name="Date Placeholder 3">
            <a:extLst>
              <a:ext uri="{FF2B5EF4-FFF2-40B4-BE49-F238E27FC236}">
                <a16:creationId xmlns:a16="http://schemas.microsoft.com/office/drawing/2014/main" id="{6A1E2218-371C-0D41-97AF-B220A81F8AD7}"/>
              </a:ext>
            </a:extLst>
          </p:cNvPr>
          <p:cNvSpPr>
            <a:spLocks noGrp="1"/>
          </p:cNvSpPr>
          <p:nvPr>
            <p:ph type="dt" sz="half" idx="10"/>
          </p:nvPr>
        </p:nvSpPr>
        <p:spPr/>
        <p:txBody>
          <a:bodyPr/>
          <a:lstStyle/>
          <a:p>
            <a:fld id="{27CD4A3B-E186-AB40-96C6-355AF9A6FE76}" type="datetimeFigureOut">
              <a:rPr lang="en-US" smtClean="0"/>
              <a:t>4/5/22</a:t>
            </a:fld>
            <a:endParaRPr lang="en-US"/>
          </a:p>
        </p:txBody>
      </p:sp>
      <p:sp>
        <p:nvSpPr>
          <p:cNvPr id="5" name="Footer Placeholder 4">
            <a:extLst>
              <a:ext uri="{FF2B5EF4-FFF2-40B4-BE49-F238E27FC236}">
                <a16:creationId xmlns:a16="http://schemas.microsoft.com/office/drawing/2014/main" id="{66B462E5-D969-3443-B549-CE7B6CCBE85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7ABC785-2799-4146-A523-CFA98FEB93BC}"/>
              </a:ext>
            </a:extLst>
          </p:cNvPr>
          <p:cNvSpPr>
            <a:spLocks noGrp="1"/>
          </p:cNvSpPr>
          <p:nvPr>
            <p:ph type="sldNum" sz="quarter" idx="12"/>
          </p:nvPr>
        </p:nvSpPr>
        <p:spPr/>
        <p:txBody>
          <a:bodyPr/>
          <a:lstStyle/>
          <a:p>
            <a:fld id="{82B577FA-F7D9-2C48-919F-F962E3BF952F}" type="slidenum">
              <a:rPr lang="en-US" smtClean="0"/>
              <a:t>‹#›</a:t>
            </a:fld>
            <a:endParaRPr lang="en-US"/>
          </a:p>
        </p:txBody>
      </p:sp>
    </p:spTree>
    <p:extLst>
      <p:ext uri="{BB962C8B-B14F-4D97-AF65-F5344CB8AC3E}">
        <p14:creationId xmlns:p14="http://schemas.microsoft.com/office/powerpoint/2010/main" val="39786594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hoto Le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3EC5EE-7A70-7D44-877F-2A9D26623273}"/>
              </a:ext>
            </a:extLst>
          </p:cNvPr>
          <p:cNvSpPr>
            <a:spLocks noGrp="1"/>
          </p:cNvSpPr>
          <p:nvPr>
            <p:ph type="title" hasCustomPrompt="1"/>
          </p:nvPr>
        </p:nvSpPr>
        <p:spPr/>
        <p:txBody>
          <a:bodyPr/>
          <a:lstStyle/>
          <a:p>
            <a:r>
              <a:rPr lang="en-US" dirty="0"/>
              <a:t>Click to edit title</a:t>
            </a:r>
            <a:br>
              <a:rPr lang="en-US" dirty="0"/>
            </a:br>
            <a:r>
              <a:rPr lang="en-US" dirty="0"/>
              <a:t>(Reduce font for title longer than 2 lines)</a:t>
            </a:r>
          </a:p>
        </p:txBody>
      </p:sp>
      <p:sp>
        <p:nvSpPr>
          <p:cNvPr id="3" name="Content Placeholder 2">
            <a:extLst>
              <a:ext uri="{FF2B5EF4-FFF2-40B4-BE49-F238E27FC236}">
                <a16:creationId xmlns:a16="http://schemas.microsoft.com/office/drawing/2014/main" id="{E6FD6444-081A-D54B-830B-A94153C0EF14}"/>
              </a:ext>
            </a:extLst>
          </p:cNvPr>
          <p:cNvSpPr>
            <a:spLocks noGrp="1"/>
          </p:cNvSpPr>
          <p:nvPr>
            <p:ph idx="1" hasCustomPrompt="1"/>
          </p:nvPr>
        </p:nvSpPr>
        <p:spPr>
          <a:xfrm>
            <a:off x="4915255" y="1724217"/>
            <a:ext cx="3760091" cy="4207040"/>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6A1E2218-371C-0D41-97AF-B220A81F8AD7}"/>
              </a:ext>
            </a:extLst>
          </p:cNvPr>
          <p:cNvSpPr>
            <a:spLocks noGrp="1"/>
          </p:cNvSpPr>
          <p:nvPr>
            <p:ph type="dt" sz="half" idx="10"/>
          </p:nvPr>
        </p:nvSpPr>
        <p:spPr/>
        <p:txBody>
          <a:bodyPr/>
          <a:lstStyle/>
          <a:p>
            <a:fld id="{27CD4A3B-E186-AB40-96C6-355AF9A6FE76}" type="datetimeFigureOut">
              <a:rPr lang="en-US" smtClean="0"/>
              <a:t>4/5/22</a:t>
            </a:fld>
            <a:endParaRPr lang="en-US"/>
          </a:p>
        </p:txBody>
      </p:sp>
      <p:sp>
        <p:nvSpPr>
          <p:cNvPr id="5" name="Footer Placeholder 4">
            <a:extLst>
              <a:ext uri="{FF2B5EF4-FFF2-40B4-BE49-F238E27FC236}">
                <a16:creationId xmlns:a16="http://schemas.microsoft.com/office/drawing/2014/main" id="{66B462E5-D969-3443-B549-CE7B6CCBE85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7ABC785-2799-4146-A523-CFA98FEB93BC}"/>
              </a:ext>
            </a:extLst>
          </p:cNvPr>
          <p:cNvSpPr>
            <a:spLocks noGrp="1"/>
          </p:cNvSpPr>
          <p:nvPr>
            <p:ph type="sldNum" sz="quarter" idx="12"/>
          </p:nvPr>
        </p:nvSpPr>
        <p:spPr/>
        <p:txBody>
          <a:bodyPr/>
          <a:lstStyle/>
          <a:p>
            <a:fld id="{82B577FA-F7D9-2C48-919F-F962E3BF952F}" type="slidenum">
              <a:rPr lang="en-US" smtClean="0"/>
              <a:t>‹#›</a:t>
            </a:fld>
            <a:endParaRPr lang="en-US"/>
          </a:p>
        </p:txBody>
      </p:sp>
      <p:sp>
        <p:nvSpPr>
          <p:cNvPr id="7" name="Picture Placeholder 5">
            <a:extLst>
              <a:ext uri="{FF2B5EF4-FFF2-40B4-BE49-F238E27FC236}">
                <a16:creationId xmlns:a16="http://schemas.microsoft.com/office/drawing/2014/main" id="{705329EE-4FB4-5A4D-AB92-8FB39F637855}"/>
              </a:ext>
            </a:extLst>
          </p:cNvPr>
          <p:cNvSpPr>
            <a:spLocks noGrp="1"/>
          </p:cNvSpPr>
          <p:nvPr>
            <p:ph type="pic" sz="quarter" idx="13" hasCustomPrompt="1"/>
          </p:nvPr>
        </p:nvSpPr>
        <p:spPr>
          <a:xfrm>
            <a:off x="863599" y="1724217"/>
            <a:ext cx="3811238" cy="4207040"/>
          </a:xfrm>
          <a:prstGeom prst="rect">
            <a:avLst/>
          </a:prstGeom>
        </p:spPr>
        <p:txBody>
          <a:bodyPr>
            <a:normAutofit/>
          </a:bodyPr>
          <a:lstStyle>
            <a:lvl1pPr marL="0" indent="0">
              <a:buFontTx/>
              <a:buNone/>
              <a:defRPr sz="2000">
                <a:solidFill>
                  <a:schemeClr val="bg1">
                    <a:lumMod val="65000"/>
                  </a:schemeClr>
                </a:solidFill>
              </a:defRPr>
            </a:lvl1pPr>
          </a:lstStyle>
          <a:p>
            <a:r>
              <a:rPr lang="en-US" dirty="0"/>
              <a:t>Click photo icon below to insert picture</a:t>
            </a:r>
            <a:br>
              <a:rPr lang="en-US" dirty="0"/>
            </a:br>
            <a:r>
              <a:rPr lang="en-US" dirty="0"/>
              <a:t>(if replacing picture, you will have to reset your crop area)</a:t>
            </a:r>
          </a:p>
        </p:txBody>
      </p:sp>
    </p:spTree>
    <p:extLst>
      <p:ext uri="{BB962C8B-B14F-4D97-AF65-F5344CB8AC3E}">
        <p14:creationId xmlns:p14="http://schemas.microsoft.com/office/powerpoint/2010/main" val="18102700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hoto R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3EC5EE-7A70-7D44-877F-2A9D26623273}"/>
              </a:ext>
            </a:extLst>
          </p:cNvPr>
          <p:cNvSpPr>
            <a:spLocks noGrp="1"/>
          </p:cNvSpPr>
          <p:nvPr>
            <p:ph type="title" hasCustomPrompt="1"/>
          </p:nvPr>
        </p:nvSpPr>
        <p:spPr/>
        <p:txBody>
          <a:bodyPr/>
          <a:lstStyle/>
          <a:p>
            <a:r>
              <a:rPr lang="en-US" dirty="0"/>
              <a:t>Click to edit title</a:t>
            </a:r>
            <a:br>
              <a:rPr lang="en-US" dirty="0"/>
            </a:br>
            <a:r>
              <a:rPr lang="en-US" dirty="0"/>
              <a:t>(Reduce font for title longer than 2 lines)</a:t>
            </a:r>
          </a:p>
        </p:txBody>
      </p:sp>
      <p:sp>
        <p:nvSpPr>
          <p:cNvPr id="3" name="Content Placeholder 2">
            <a:extLst>
              <a:ext uri="{FF2B5EF4-FFF2-40B4-BE49-F238E27FC236}">
                <a16:creationId xmlns:a16="http://schemas.microsoft.com/office/drawing/2014/main" id="{E6FD6444-081A-D54B-830B-A94153C0EF14}"/>
              </a:ext>
            </a:extLst>
          </p:cNvPr>
          <p:cNvSpPr>
            <a:spLocks noGrp="1"/>
          </p:cNvSpPr>
          <p:nvPr>
            <p:ph idx="1" hasCustomPrompt="1"/>
          </p:nvPr>
        </p:nvSpPr>
        <p:spPr>
          <a:xfrm>
            <a:off x="863606" y="1724217"/>
            <a:ext cx="3760091" cy="4207040"/>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6A1E2218-371C-0D41-97AF-B220A81F8AD7}"/>
              </a:ext>
            </a:extLst>
          </p:cNvPr>
          <p:cNvSpPr>
            <a:spLocks noGrp="1"/>
          </p:cNvSpPr>
          <p:nvPr>
            <p:ph type="dt" sz="half" idx="10"/>
          </p:nvPr>
        </p:nvSpPr>
        <p:spPr/>
        <p:txBody>
          <a:bodyPr/>
          <a:lstStyle/>
          <a:p>
            <a:fld id="{27CD4A3B-E186-AB40-96C6-355AF9A6FE76}" type="datetimeFigureOut">
              <a:rPr lang="en-US" smtClean="0"/>
              <a:t>4/5/22</a:t>
            </a:fld>
            <a:endParaRPr lang="en-US"/>
          </a:p>
        </p:txBody>
      </p:sp>
      <p:sp>
        <p:nvSpPr>
          <p:cNvPr id="5" name="Footer Placeholder 4">
            <a:extLst>
              <a:ext uri="{FF2B5EF4-FFF2-40B4-BE49-F238E27FC236}">
                <a16:creationId xmlns:a16="http://schemas.microsoft.com/office/drawing/2014/main" id="{66B462E5-D969-3443-B549-CE7B6CCBE85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7ABC785-2799-4146-A523-CFA98FEB93BC}"/>
              </a:ext>
            </a:extLst>
          </p:cNvPr>
          <p:cNvSpPr>
            <a:spLocks noGrp="1"/>
          </p:cNvSpPr>
          <p:nvPr>
            <p:ph type="sldNum" sz="quarter" idx="12"/>
          </p:nvPr>
        </p:nvSpPr>
        <p:spPr/>
        <p:txBody>
          <a:bodyPr/>
          <a:lstStyle/>
          <a:p>
            <a:fld id="{82B577FA-F7D9-2C48-919F-F962E3BF952F}" type="slidenum">
              <a:rPr lang="en-US" smtClean="0"/>
              <a:t>‹#›</a:t>
            </a:fld>
            <a:endParaRPr lang="en-US"/>
          </a:p>
        </p:txBody>
      </p:sp>
      <p:sp>
        <p:nvSpPr>
          <p:cNvPr id="7" name="Picture Placeholder 5">
            <a:extLst>
              <a:ext uri="{FF2B5EF4-FFF2-40B4-BE49-F238E27FC236}">
                <a16:creationId xmlns:a16="http://schemas.microsoft.com/office/drawing/2014/main" id="{705329EE-4FB4-5A4D-AB92-8FB39F637855}"/>
              </a:ext>
            </a:extLst>
          </p:cNvPr>
          <p:cNvSpPr>
            <a:spLocks noGrp="1"/>
          </p:cNvSpPr>
          <p:nvPr>
            <p:ph type="pic" sz="quarter" idx="13" hasCustomPrompt="1"/>
          </p:nvPr>
        </p:nvSpPr>
        <p:spPr>
          <a:xfrm>
            <a:off x="4864097" y="1724217"/>
            <a:ext cx="3811238" cy="4207040"/>
          </a:xfrm>
          <a:prstGeom prst="rect">
            <a:avLst/>
          </a:prstGeom>
        </p:spPr>
        <p:txBody>
          <a:bodyPr>
            <a:normAutofit/>
          </a:bodyPr>
          <a:lstStyle>
            <a:lvl1pPr marL="0" indent="0">
              <a:buFontTx/>
              <a:buNone/>
              <a:defRPr sz="2000">
                <a:solidFill>
                  <a:schemeClr val="bg1">
                    <a:lumMod val="65000"/>
                  </a:schemeClr>
                </a:solidFill>
              </a:defRPr>
            </a:lvl1pPr>
          </a:lstStyle>
          <a:p>
            <a:r>
              <a:rPr lang="en-US" dirty="0"/>
              <a:t>Click photo icon below to insert picture</a:t>
            </a:r>
            <a:br>
              <a:rPr lang="en-US" dirty="0"/>
            </a:br>
            <a:r>
              <a:rPr lang="en-US" dirty="0"/>
              <a:t>(if replacing picture, you will have to reset your crop area)</a:t>
            </a:r>
          </a:p>
        </p:txBody>
      </p:sp>
    </p:spTree>
    <p:extLst>
      <p:ext uri="{BB962C8B-B14F-4D97-AF65-F5344CB8AC3E}">
        <p14:creationId xmlns:p14="http://schemas.microsoft.com/office/powerpoint/2010/main" val="39232014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Grey Box Photo Righ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6FD6444-081A-D54B-830B-A94153C0EF14}"/>
              </a:ext>
            </a:extLst>
          </p:cNvPr>
          <p:cNvSpPr>
            <a:spLocks noGrp="1"/>
          </p:cNvSpPr>
          <p:nvPr>
            <p:ph idx="1" hasCustomPrompt="1"/>
          </p:nvPr>
        </p:nvSpPr>
        <p:spPr>
          <a:xfrm>
            <a:off x="863599" y="1724217"/>
            <a:ext cx="5028115" cy="4207040"/>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6A1E2218-371C-0D41-97AF-B220A81F8AD7}"/>
              </a:ext>
            </a:extLst>
          </p:cNvPr>
          <p:cNvSpPr>
            <a:spLocks noGrp="1"/>
          </p:cNvSpPr>
          <p:nvPr>
            <p:ph type="dt" sz="half" idx="10"/>
          </p:nvPr>
        </p:nvSpPr>
        <p:spPr/>
        <p:txBody>
          <a:bodyPr/>
          <a:lstStyle/>
          <a:p>
            <a:fld id="{27CD4A3B-E186-AB40-96C6-355AF9A6FE76}" type="datetimeFigureOut">
              <a:rPr lang="en-US" smtClean="0"/>
              <a:t>4/5/22</a:t>
            </a:fld>
            <a:endParaRPr lang="en-US"/>
          </a:p>
        </p:txBody>
      </p:sp>
      <p:sp>
        <p:nvSpPr>
          <p:cNvPr id="5" name="Footer Placeholder 4">
            <a:extLst>
              <a:ext uri="{FF2B5EF4-FFF2-40B4-BE49-F238E27FC236}">
                <a16:creationId xmlns:a16="http://schemas.microsoft.com/office/drawing/2014/main" id="{66B462E5-D969-3443-B549-CE7B6CCBE85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7ABC785-2799-4146-A523-CFA98FEB93BC}"/>
              </a:ext>
            </a:extLst>
          </p:cNvPr>
          <p:cNvSpPr>
            <a:spLocks noGrp="1"/>
          </p:cNvSpPr>
          <p:nvPr>
            <p:ph type="sldNum" sz="quarter" idx="12"/>
          </p:nvPr>
        </p:nvSpPr>
        <p:spPr/>
        <p:txBody>
          <a:bodyPr/>
          <a:lstStyle/>
          <a:p>
            <a:fld id="{82B577FA-F7D9-2C48-919F-F962E3BF952F}" type="slidenum">
              <a:rPr lang="en-US" smtClean="0"/>
              <a:t>‹#›</a:t>
            </a:fld>
            <a:endParaRPr lang="en-US"/>
          </a:p>
        </p:txBody>
      </p:sp>
      <p:sp>
        <p:nvSpPr>
          <p:cNvPr id="8" name="Rectangle 7">
            <a:extLst>
              <a:ext uri="{FF2B5EF4-FFF2-40B4-BE49-F238E27FC236}">
                <a16:creationId xmlns:a16="http://schemas.microsoft.com/office/drawing/2014/main" id="{9B2EB56D-A175-2340-8316-CB2D73FC70C2}"/>
              </a:ext>
            </a:extLst>
          </p:cNvPr>
          <p:cNvSpPr/>
          <p:nvPr userDrawn="1"/>
        </p:nvSpPr>
        <p:spPr>
          <a:xfrm>
            <a:off x="6172200" y="0"/>
            <a:ext cx="2971800" cy="6467504"/>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9" name="Picture Placeholder 5">
            <a:extLst>
              <a:ext uri="{FF2B5EF4-FFF2-40B4-BE49-F238E27FC236}">
                <a16:creationId xmlns:a16="http://schemas.microsoft.com/office/drawing/2014/main" id="{AEB60818-A426-D644-9EEA-D2FB1CBDFB58}"/>
              </a:ext>
            </a:extLst>
          </p:cNvPr>
          <p:cNvSpPr>
            <a:spLocks noGrp="1"/>
          </p:cNvSpPr>
          <p:nvPr>
            <p:ph type="pic" sz="quarter" idx="13" hasCustomPrompt="1"/>
          </p:nvPr>
        </p:nvSpPr>
        <p:spPr>
          <a:xfrm>
            <a:off x="6471536" y="522287"/>
            <a:ext cx="2377440" cy="4389019"/>
          </a:xfrm>
          <a:prstGeom prst="rect">
            <a:avLst/>
          </a:prstGeom>
        </p:spPr>
        <p:txBody>
          <a:bodyPr>
            <a:normAutofit/>
          </a:bodyPr>
          <a:lstStyle>
            <a:lvl1pPr marL="0" indent="0">
              <a:buFontTx/>
              <a:buNone/>
              <a:defRPr sz="2000">
                <a:solidFill>
                  <a:schemeClr val="bg1">
                    <a:lumMod val="65000"/>
                  </a:schemeClr>
                </a:solidFill>
              </a:defRPr>
            </a:lvl1pPr>
          </a:lstStyle>
          <a:p>
            <a:r>
              <a:rPr lang="en-US" dirty="0"/>
              <a:t>Click photo icon below to insert picture</a:t>
            </a:r>
            <a:br>
              <a:rPr lang="en-US" dirty="0"/>
            </a:br>
            <a:r>
              <a:rPr lang="en-US" dirty="0"/>
              <a:t>(if replacing picture, you will have to reset your crop area)</a:t>
            </a:r>
          </a:p>
        </p:txBody>
      </p:sp>
      <p:sp>
        <p:nvSpPr>
          <p:cNvPr id="21" name="Rectangle 20">
            <a:extLst>
              <a:ext uri="{FF2B5EF4-FFF2-40B4-BE49-F238E27FC236}">
                <a16:creationId xmlns:a16="http://schemas.microsoft.com/office/drawing/2014/main" id="{E268D0C9-754D-3549-A85F-E4D12B945CFD}"/>
              </a:ext>
            </a:extLst>
          </p:cNvPr>
          <p:cNvSpPr/>
          <p:nvPr userDrawn="1"/>
        </p:nvSpPr>
        <p:spPr>
          <a:xfrm>
            <a:off x="6172200" y="6388101"/>
            <a:ext cx="2971800" cy="1016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2" name="Rectangle 21">
            <a:extLst>
              <a:ext uri="{FF2B5EF4-FFF2-40B4-BE49-F238E27FC236}">
                <a16:creationId xmlns:a16="http://schemas.microsoft.com/office/drawing/2014/main" id="{51407978-2063-994B-8F55-2B17C2C63E1F}"/>
              </a:ext>
            </a:extLst>
          </p:cNvPr>
          <p:cNvSpPr/>
          <p:nvPr userDrawn="1"/>
        </p:nvSpPr>
        <p:spPr>
          <a:xfrm>
            <a:off x="6172200" y="6467504"/>
            <a:ext cx="2971800" cy="39133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23" name="Picture 22">
            <a:extLst>
              <a:ext uri="{FF2B5EF4-FFF2-40B4-BE49-F238E27FC236}">
                <a16:creationId xmlns:a16="http://schemas.microsoft.com/office/drawing/2014/main" id="{D1AF957E-83A0-A748-9B81-9316A17307A1}"/>
              </a:ext>
            </a:extLst>
          </p:cNvPr>
          <p:cNvPicPr>
            <a:picLocks noChangeAspect="1"/>
          </p:cNvPicPr>
          <p:nvPr userDrawn="1"/>
        </p:nvPicPr>
        <p:blipFill>
          <a:blip r:embed="rId2"/>
          <a:stretch>
            <a:fillRect/>
          </a:stretch>
        </p:blipFill>
        <p:spPr>
          <a:xfrm>
            <a:off x="6572250" y="6619909"/>
            <a:ext cx="2171700" cy="101600"/>
          </a:xfrm>
          <a:prstGeom prst="rect">
            <a:avLst/>
          </a:prstGeom>
        </p:spPr>
      </p:pic>
      <p:sp>
        <p:nvSpPr>
          <p:cNvPr id="12" name="Title 1">
            <a:extLst>
              <a:ext uri="{FF2B5EF4-FFF2-40B4-BE49-F238E27FC236}">
                <a16:creationId xmlns:a16="http://schemas.microsoft.com/office/drawing/2014/main" id="{24ED6C3F-103D-6B4C-AAD7-ABC980657074}"/>
              </a:ext>
            </a:extLst>
          </p:cNvPr>
          <p:cNvSpPr>
            <a:spLocks noGrp="1"/>
          </p:cNvSpPr>
          <p:nvPr>
            <p:ph type="title" hasCustomPrompt="1"/>
          </p:nvPr>
        </p:nvSpPr>
        <p:spPr>
          <a:xfrm>
            <a:off x="863599" y="563683"/>
            <a:ext cx="5028113" cy="953206"/>
          </a:xfrm>
        </p:spPr>
        <p:txBody>
          <a:bodyPr/>
          <a:lstStyle/>
          <a:p>
            <a:r>
              <a:rPr lang="en-US" dirty="0"/>
              <a:t>Click to edit title</a:t>
            </a:r>
            <a:br>
              <a:rPr lang="en-US" dirty="0"/>
            </a:br>
            <a:r>
              <a:rPr lang="en-US" dirty="0"/>
              <a:t>(2 lines max)</a:t>
            </a:r>
          </a:p>
        </p:txBody>
      </p:sp>
    </p:spTree>
    <p:extLst>
      <p:ext uri="{BB962C8B-B14F-4D97-AF65-F5344CB8AC3E}">
        <p14:creationId xmlns:p14="http://schemas.microsoft.com/office/powerpoint/2010/main" val="19912341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Grey Box Photo Righ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6FD6444-081A-D54B-830B-A94153C0EF14}"/>
              </a:ext>
            </a:extLst>
          </p:cNvPr>
          <p:cNvSpPr>
            <a:spLocks noGrp="1"/>
          </p:cNvSpPr>
          <p:nvPr>
            <p:ph idx="1" hasCustomPrompt="1"/>
          </p:nvPr>
        </p:nvSpPr>
        <p:spPr>
          <a:xfrm>
            <a:off x="863599" y="1724217"/>
            <a:ext cx="5028115" cy="4207040"/>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6A1E2218-371C-0D41-97AF-B220A81F8AD7}"/>
              </a:ext>
            </a:extLst>
          </p:cNvPr>
          <p:cNvSpPr>
            <a:spLocks noGrp="1"/>
          </p:cNvSpPr>
          <p:nvPr>
            <p:ph type="dt" sz="half" idx="10"/>
          </p:nvPr>
        </p:nvSpPr>
        <p:spPr/>
        <p:txBody>
          <a:bodyPr/>
          <a:lstStyle/>
          <a:p>
            <a:fld id="{27CD4A3B-E186-AB40-96C6-355AF9A6FE76}" type="datetimeFigureOut">
              <a:rPr lang="en-US" smtClean="0"/>
              <a:t>4/5/22</a:t>
            </a:fld>
            <a:endParaRPr lang="en-US"/>
          </a:p>
        </p:txBody>
      </p:sp>
      <p:sp>
        <p:nvSpPr>
          <p:cNvPr id="5" name="Footer Placeholder 4">
            <a:extLst>
              <a:ext uri="{FF2B5EF4-FFF2-40B4-BE49-F238E27FC236}">
                <a16:creationId xmlns:a16="http://schemas.microsoft.com/office/drawing/2014/main" id="{66B462E5-D969-3443-B549-CE7B6CCBE85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7ABC785-2799-4146-A523-CFA98FEB93BC}"/>
              </a:ext>
            </a:extLst>
          </p:cNvPr>
          <p:cNvSpPr>
            <a:spLocks noGrp="1"/>
          </p:cNvSpPr>
          <p:nvPr>
            <p:ph type="sldNum" sz="quarter" idx="12"/>
          </p:nvPr>
        </p:nvSpPr>
        <p:spPr/>
        <p:txBody>
          <a:bodyPr/>
          <a:lstStyle/>
          <a:p>
            <a:fld id="{82B577FA-F7D9-2C48-919F-F962E3BF952F}" type="slidenum">
              <a:rPr lang="en-US" smtClean="0"/>
              <a:t>‹#›</a:t>
            </a:fld>
            <a:endParaRPr lang="en-US"/>
          </a:p>
        </p:txBody>
      </p:sp>
      <p:sp>
        <p:nvSpPr>
          <p:cNvPr id="8" name="Rectangle 7">
            <a:extLst>
              <a:ext uri="{FF2B5EF4-FFF2-40B4-BE49-F238E27FC236}">
                <a16:creationId xmlns:a16="http://schemas.microsoft.com/office/drawing/2014/main" id="{9B2EB56D-A175-2340-8316-CB2D73FC70C2}"/>
              </a:ext>
            </a:extLst>
          </p:cNvPr>
          <p:cNvSpPr/>
          <p:nvPr userDrawn="1"/>
        </p:nvSpPr>
        <p:spPr>
          <a:xfrm>
            <a:off x="6172200" y="0"/>
            <a:ext cx="2971800" cy="646750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9" name="Picture Placeholder 5">
            <a:extLst>
              <a:ext uri="{FF2B5EF4-FFF2-40B4-BE49-F238E27FC236}">
                <a16:creationId xmlns:a16="http://schemas.microsoft.com/office/drawing/2014/main" id="{AEB60818-A426-D644-9EEA-D2FB1CBDFB58}"/>
              </a:ext>
            </a:extLst>
          </p:cNvPr>
          <p:cNvSpPr>
            <a:spLocks noGrp="1"/>
          </p:cNvSpPr>
          <p:nvPr>
            <p:ph type="pic" sz="quarter" idx="13" hasCustomPrompt="1"/>
          </p:nvPr>
        </p:nvSpPr>
        <p:spPr>
          <a:xfrm>
            <a:off x="6471536" y="522287"/>
            <a:ext cx="2377440" cy="4389019"/>
          </a:xfrm>
          <a:prstGeom prst="rect">
            <a:avLst/>
          </a:prstGeom>
        </p:spPr>
        <p:txBody>
          <a:bodyPr>
            <a:normAutofit/>
          </a:bodyPr>
          <a:lstStyle>
            <a:lvl1pPr marL="0" indent="0">
              <a:buFontTx/>
              <a:buNone/>
              <a:defRPr sz="2000">
                <a:solidFill>
                  <a:schemeClr val="bg1">
                    <a:lumMod val="65000"/>
                  </a:schemeClr>
                </a:solidFill>
              </a:defRPr>
            </a:lvl1pPr>
          </a:lstStyle>
          <a:p>
            <a:r>
              <a:rPr lang="en-US" dirty="0"/>
              <a:t>Click photo icon below to insert picture</a:t>
            </a:r>
            <a:br>
              <a:rPr lang="en-US" dirty="0"/>
            </a:br>
            <a:r>
              <a:rPr lang="en-US" dirty="0"/>
              <a:t>(if replacing picture, you will have to reset your crop area)</a:t>
            </a:r>
          </a:p>
        </p:txBody>
      </p:sp>
      <p:sp>
        <p:nvSpPr>
          <p:cNvPr id="21" name="Rectangle 20">
            <a:extLst>
              <a:ext uri="{FF2B5EF4-FFF2-40B4-BE49-F238E27FC236}">
                <a16:creationId xmlns:a16="http://schemas.microsoft.com/office/drawing/2014/main" id="{E268D0C9-754D-3549-A85F-E4D12B945CFD}"/>
              </a:ext>
            </a:extLst>
          </p:cNvPr>
          <p:cNvSpPr/>
          <p:nvPr userDrawn="1"/>
        </p:nvSpPr>
        <p:spPr>
          <a:xfrm>
            <a:off x="6172200" y="6388101"/>
            <a:ext cx="2971800" cy="1016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2" name="Rectangle 21">
            <a:extLst>
              <a:ext uri="{FF2B5EF4-FFF2-40B4-BE49-F238E27FC236}">
                <a16:creationId xmlns:a16="http://schemas.microsoft.com/office/drawing/2014/main" id="{51407978-2063-994B-8F55-2B17C2C63E1F}"/>
              </a:ext>
            </a:extLst>
          </p:cNvPr>
          <p:cNvSpPr/>
          <p:nvPr userDrawn="1"/>
        </p:nvSpPr>
        <p:spPr>
          <a:xfrm>
            <a:off x="6172200" y="6467504"/>
            <a:ext cx="2971800" cy="39133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23" name="Picture 22">
            <a:extLst>
              <a:ext uri="{FF2B5EF4-FFF2-40B4-BE49-F238E27FC236}">
                <a16:creationId xmlns:a16="http://schemas.microsoft.com/office/drawing/2014/main" id="{D1AF957E-83A0-A748-9B81-9316A17307A1}"/>
              </a:ext>
            </a:extLst>
          </p:cNvPr>
          <p:cNvPicPr>
            <a:picLocks noChangeAspect="1"/>
          </p:cNvPicPr>
          <p:nvPr userDrawn="1"/>
        </p:nvPicPr>
        <p:blipFill>
          <a:blip r:embed="rId2"/>
          <a:stretch>
            <a:fillRect/>
          </a:stretch>
        </p:blipFill>
        <p:spPr>
          <a:xfrm>
            <a:off x="6572250" y="6619909"/>
            <a:ext cx="2171700" cy="101600"/>
          </a:xfrm>
          <a:prstGeom prst="rect">
            <a:avLst/>
          </a:prstGeom>
        </p:spPr>
      </p:pic>
      <p:sp>
        <p:nvSpPr>
          <p:cNvPr id="12" name="Title 1">
            <a:extLst>
              <a:ext uri="{FF2B5EF4-FFF2-40B4-BE49-F238E27FC236}">
                <a16:creationId xmlns:a16="http://schemas.microsoft.com/office/drawing/2014/main" id="{33535478-BB09-F744-AA48-C4D516D8CF4C}"/>
              </a:ext>
            </a:extLst>
          </p:cNvPr>
          <p:cNvSpPr>
            <a:spLocks noGrp="1"/>
          </p:cNvSpPr>
          <p:nvPr>
            <p:ph type="title" hasCustomPrompt="1"/>
          </p:nvPr>
        </p:nvSpPr>
        <p:spPr>
          <a:xfrm>
            <a:off x="863599" y="563683"/>
            <a:ext cx="5028113" cy="953206"/>
          </a:xfrm>
        </p:spPr>
        <p:txBody>
          <a:bodyPr/>
          <a:lstStyle/>
          <a:p>
            <a:r>
              <a:rPr lang="en-US" dirty="0"/>
              <a:t>Click to edit title</a:t>
            </a:r>
            <a:br>
              <a:rPr lang="en-US" dirty="0"/>
            </a:br>
            <a:r>
              <a:rPr lang="en-US" dirty="0"/>
              <a:t>(2 lines max)</a:t>
            </a:r>
          </a:p>
        </p:txBody>
      </p:sp>
    </p:spTree>
    <p:extLst>
      <p:ext uri="{BB962C8B-B14F-4D97-AF65-F5344CB8AC3E}">
        <p14:creationId xmlns:p14="http://schemas.microsoft.com/office/powerpoint/2010/main" val="23283845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07D210B3-B8C7-ED4A-B63C-D5FF8E7BB9EC}"/>
              </a:ext>
            </a:extLst>
          </p:cNvPr>
          <p:cNvSpPr/>
          <p:nvPr userDrawn="1"/>
        </p:nvSpPr>
        <p:spPr>
          <a:xfrm>
            <a:off x="6172200" y="6388101"/>
            <a:ext cx="2971800" cy="1016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2" name="Rectangle 31">
            <a:extLst>
              <a:ext uri="{FF2B5EF4-FFF2-40B4-BE49-F238E27FC236}">
                <a16:creationId xmlns:a16="http://schemas.microsoft.com/office/drawing/2014/main" id="{B0B5F62F-9D9E-F142-ADA7-4D30A824891C}"/>
              </a:ext>
            </a:extLst>
          </p:cNvPr>
          <p:cNvSpPr/>
          <p:nvPr userDrawn="1"/>
        </p:nvSpPr>
        <p:spPr>
          <a:xfrm>
            <a:off x="6172200" y="6467504"/>
            <a:ext cx="2971800" cy="39133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14" name="Picture 13">
            <a:extLst>
              <a:ext uri="{FF2B5EF4-FFF2-40B4-BE49-F238E27FC236}">
                <a16:creationId xmlns:a16="http://schemas.microsoft.com/office/drawing/2014/main" id="{463D43C0-92BC-234F-9952-A682F23BFF92}"/>
              </a:ext>
            </a:extLst>
          </p:cNvPr>
          <p:cNvPicPr>
            <a:picLocks noChangeAspect="1"/>
          </p:cNvPicPr>
          <p:nvPr userDrawn="1"/>
        </p:nvPicPr>
        <p:blipFill>
          <a:blip r:embed="rId20"/>
          <a:stretch>
            <a:fillRect/>
          </a:stretch>
        </p:blipFill>
        <p:spPr>
          <a:xfrm>
            <a:off x="6572250" y="6619909"/>
            <a:ext cx="2171700" cy="101600"/>
          </a:xfrm>
          <a:prstGeom prst="rect">
            <a:avLst/>
          </a:prstGeom>
        </p:spPr>
      </p:pic>
      <p:sp>
        <p:nvSpPr>
          <p:cNvPr id="2" name="Title Placeholder 1">
            <a:extLst>
              <a:ext uri="{FF2B5EF4-FFF2-40B4-BE49-F238E27FC236}">
                <a16:creationId xmlns:a16="http://schemas.microsoft.com/office/drawing/2014/main" id="{D682502A-5BF2-8845-923F-AAF24377FEFD}"/>
              </a:ext>
            </a:extLst>
          </p:cNvPr>
          <p:cNvSpPr>
            <a:spLocks noGrp="1"/>
          </p:cNvSpPr>
          <p:nvPr userDrawn="1">
            <p:ph type="title"/>
          </p:nvPr>
        </p:nvSpPr>
        <p:spPr>
          <a:xfrm>
            <a:off x="863599" y="563683"/>
            <a:ext cx="7811736" cy="953206"/>
          </a:xfrm>
          <a:prstGeom prst="rect">
            <a:avLst/>
          </a:prstGeom>
        </p:spPr>
        <p:txBody>
          <a:bodyPr vert="horz" lIns="0" tIns="0" rIns="91440" bIns="45720" rtlCol="0" anchor="t" anchorCtr="0">
            <a:noAutofit/>
          </a:bodyPr>
          <a:lstStyle/>
          <a:p>
            <a:r>
              <a:rPr lang="en-US" dirty="0"/>
              <a:t>Click to edit Master title</a:t>
            </a:r>
          </a:p>
        </p:txBody>
      </p:sp>
      <p:sp>
        <p:nvSpPr>
          <p:cNvPr id="3" name="Text Placeholder 2">
            <a:extLst>
              <a:ext uri="{FF2B5EF4-FFF2-40B4-BE49-F238E27FC236}">
                <a16:creationId xmlns:a16="http://schemas.microsoft.com/office/drawing/2014/main" id="{3C7B4A4D-34FE-994A-AFE8-DCF682312F44}"/>
              </a:ext>
            </a:extLst>
          </p:cNvPr>
          <p:cNvSpPr>
            <a:spLocks noGrp="1"/>
          </p:cNvSpPr>
          <p:nvPr userDrawn="1">
            <p:ph type="body" idx="1"/>
          </p:nvPr>
        </p:nvSpPr>
        <p:spPr>
          <a:xfrm>
            <a:off x="863605" y="1724849"/>
            <a:ext cx="7811737" cy="4351338"/>
          </a:xfrm>
          <a:prstGeom prst="rect">
            <a:avLst/>
          </a:prstGeom>
        </p:spPr>
        <p:txBody>
          <a:bodyPr vert="horz" lIns="0" tIns="0" rIns="91440" bIns="45720" rtlCol="0">
            <a:noAutofit/>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0600CF24-C629-E54C-BA9B-20518F01F087}"/>
              </a:ext>
            </a:extLst>
          </p:cNvPr>
          <p:cNvSpPr>
            <a:spLocks noGrp="1"/>
          </p:cNvSpPr>
          <p:nvPr userDrawn="1">
            <p:ph type="dt" sz="half" idx="2"/>
          </p:nvPr>
        </p:nvSpPr>
        <p:spPr>
          <a:xfrm>
            <a:off x="3967123" y="6586267"/>
            <a:ext cx="1374595" cy="271751"/>
          </a:xfrm>
          <a:prstGeom prst="rect">
            <a:avLst/>
          </a:prstGeom>
        </p:spPr>
        <p:txBody>
          <a:bodyPr vert="horz" lIns="91440" tIns="45720" rIns="91440" bIns="155448" rtlCol="0" anchor="ctr"/>
          <a:lstStyle>
            <a:lvl1pPr algn="l">
              <a:defRPr sz="1000">
                <a:solidFill>
                  <a:schemeClr val="accent6">
                    <a:lumMod val="40000"/>
                    <a:lumOff val="60000"/>
                  </a:schemeClr>
                </a:solidFill>
                <a:latin typeface="Arial" panose="020B0604020202020204" pitchFamily="34" charset="0"/>
                <a:cs typeface="Arial" panose="020B0604020202020204" pitchFamily="34" charset="0"/>
              </a:defRPr>
            </a:lvl1pPr>
          </a:lstStyle>
          <a:p>
            <a:fld id="{27CD4A3B-E186-AB40-96C6-355AF9A6FE76}" type="datetimeFigureOut">
              <a:rPr lang="en-US" smtClean="0"/>
              <a:pPr/>
              <a:t>4/5/22</a:t>
            </a:fld>
            <a:endParaRPr lang="en-US" dirty="0"/>
          </a:p>
        </p:txBody>
      </p:sp>
      <p:sp>
        <p:nvSpPr>
          <p:cNvPr id="5" name="Footer Placeholder 4">
            <a:extLst>
              <a:ext uri="{FF2B5EF4-FFF2-40B4-BE49-F238E27FC236}">
                <a16:creationId xmlns:a16="http://schemas.microsoft.com/office/drawing/2014/main" id="{73334D85-E219-4F49-88C8-4DC17F06DE96}"/>
              </a:ext>
            </a:extLst>
          </p:cNvPr>
          <p:cNvSpPr>
            <a:spLocks noGrp="1"/>
          </p:cNvSpPr>
          <p:nvPr userDrawn="1">
            <p:ph type="ftr" sz="quarter" idx="3"/>
          </p:nvPr>
        </p:nvSpPr>
        <p:spPr>
          <a:xfrm>
            <a:off x="703612" y="6586267"/>
            <a:ext cx="3098672" cy="271751"/>
          </a:xfrm>
          <a:prstGeom prst="rect">
            <a:avLst/>
          </a:prstGeom>
        </p:spPr>
        <p:txBody>
          <a:bodyPr vert="horz" lIns="91440" tIns="45720" rIns="91440" bIns="155448" rtlCol="0" anchor="ctr"/>
          <a:lstStyle>
            <a:lvl1pPr algn="ctr">
              <a:defRPr sz="1000">
                <a:solidFill>
                  <a:schemeClr val="accent6">
                    <a:lumMod val="40000"/>
                    <a:lumOff val="60000"/>
                  </a:schemeClr>
                </a:solidFill>
                <a:latin typeface="Arial" panose="020B0604020202020204" pitchFamily="34" charset="0"/>
                <a:cs typeface="Arial" panose="020B0604020202020204" pitchFamily="34" charset="0"/>
              </a:defRPr>
            </a:lvl1pPr>
          </a:lstStyle>
          <a:p>
            <a:endParaRPr lang="en-US" dirty="0"/>
          </a:p>
        </p:txBody>
      </p:sp>
      <p:sp>
        <p:nvSpPr>
          <p:cNvPr id="6" name="Slide Number Placeholder 5">
            <a:extLst>
              <a:ext uri="{FF2B5EF4-FFF2-40B4-BE49-F238E27FC236}">
                <a16:creationId xmlns:a16="http://schemas.microsoft.com/office/drawing/2014/main" id="{FE57F2A8-2F01-4745-8AFB-4EEC8D271DA8}"/>
              </a:ext>
            </a:extLst>
          </p:cNvPr>
          <p:cNvSpPr>
            <a:spLocks noGrp="1"/>
          </p:cNvSpPr>
          <p:nvPr userDrawn="1">
            <p:ph type="sldNum" sz="quarter" idx="4"/>
          </p:nvPr>
        </p:nvSpPr>
        <p:spPr>
          <a:xfrm>
            <a:off x="116267" y="6586267"/>
            <a:ext cx="422506" cy="271751"/>
          </a:xfrm>
          <a:prstGeom prst="rect">
            <a:avLst/>
          </a:prstGeom>
        </p:spPr>
        <p:txBody>
          <a:bodyPr vert="horz" lIns="91440" tIns="45720" rIns="91440" bIns="155448" rtlCol="0" anchor="ctr"/>
          <a:lstStyle>
            <a:lvl1pPr algn="ctr">
              <a:defRPr sz="1000" b="1">
                <a:solidFill>
                  <a:schemeClr val="accent6">
                    <a:lumMod val="40000"/>
                    <a:lumOff val="60000"/>
                  </a:schemeClr>
                </a:solidFill>
                <a:latin typeface="Arial" panose="020B0604020202020204" pitchFamily="34" charset="0"/>
                <a:cs typeface="Arial" panose="020B0604020202020204" pitchFamily="34" charset="0"/>
              </a:defRPr>
            </a:lvl1pPr>
          </a:lstStyle>
          <a:p>
            <a:fld id="{82B577FA-F7D9-2C48-919F-F962E3BF952F}" type="slidenum">
              <a:rPr lang="en-US" smtClean="0"/>
              <a:pPr/>
              <a:t>‹#›</a:t>
            </a:fld>
            <a:endParaRPr lang="en-US" dirty="0"/>
          </a:p>
        </p:txBody>
      </p:sp>
      <p:sp>
        <p:nvSpPr>
          <p:cNvPr id="38" name="Rectangle 37">
            <a:extLst>
              <a:ext uri="{FF2B5EF4-FFF2-40B4-BE49-F238E27FC236}">
                <a16:creationId xmlns:a16="http://schemas.microsoft.com/office/drawing/2014/main" id="{15EA1D66-26A4-C44F-988F-6813FE48627D}"/>
              </a:ext>
            </a:extLst>
          </p:cNvPr>
          <p:cNvSpPr/>
          <p:nvPr userDrawn="1"/>
        </p:nvSpPr>
        <p:spPr>
          <a:xfrm rot="10800000">
            <a:off x="0" y="906938"/>
            <a:ext cx="634999" cy="1016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9" name="Rectangle 38">
            <a:extLst>
              <a:ext uri="{FF2B5EF4-FFF2-40B4-BE49-F238E27FC236}">
                <a16:creationId xmlns:a16="http://schemas.microsoft.com/office/drawing/2014/main" id="{308A12C7-77E3-134E-8985-67A2080D7414}"/>
              </a:ext>
            </a:extLst>
          </p:cNvPr>
          <p:cNvSpPr/>
          <p:nvPr userDrawn="1"/>
        </p:nvSpPr>
        <p:spPr>
          <a:xfrm rot="10800000">
            <a:off x="0" y="541007"/>
            <a:ext cx="634999" cy="39133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1735166460"/>
      </p:ext>
    </p:extLst>
  </p:cSld>
  <p:clrMap bg1="lt1" tx1="dk1" bg2="lt2" tx2="dk2" accent1="accent1" accent2="accent2" accent3="accent3" accent4="accent4" accent5="accent5" accent6="accent6" hlink="hlink" folHlink="folHlink"/>
  <p:sldLayoutIdLst>
    <p:sldLayoutId id="2147483718" r:id="rId1"/>
    <p:sldLayoutId id="2147483694" r:id="rId2"/>
    <p:sldLayoutId id="2147483704" r:id="rId3"/>
    <p:sldLayoutId id="2147483705" r:id="rId4"/>
    <p:sldLayoutId id="2147483706" r:id="rId5"/>
    <p:sldLayoutId id="2147483707" r:id="rId6"/>
    <p:sldLayoutId id="2147483708" r:id="rId7"/>
    <p:sldLayoutId id="2147483710" r:id="rId8"/>
    <p:sldLayoutId id="2147483713" r:id="rId9"/>
    <p:sldLayoutId id="2147483714" r:id="rId10"/>
    <p:sldLayoutId id="2147483695" r:id="rId11"/>
    <p:sldLayoutId id="2147483696" r:id="rId12"/>
    <p:sldLayoutId id="2147483709" r:id="rId13"/>
    <p:sldLayoutId id="2147483719" r:id="rId14"/>
    <p:sldLayoutId id="2147483720" r:id="rId15"/>
    <p:sldLayoutId id="2147483721" r:id="rId16"/>
    <p:sldLayoutId id="2147483722" r:id="rId17"/>
    <p:sldLayoutId id="2147483723" r:id="rId18"/>
  </p:sldLayoutIdLst>
  <p:txStyles>
    <p:titleStyle>
      <a:lvl1pPr algn="l" defTabSz="914286" rtl="0" eaLnBrk="1" latinLnBrk="0" hangingPunct="1">
        <a:lnSpc>
          <a:spcPct val="90000"/>
        </a:lnSpc>
        <a:spcBef>
          <a:spcPct val="0"/>
        </a:spcBef>
        <a:buNone/>
        <a:defRPr sz="2800" b="1" i="0" kern="1200">
          <a:solidFill>
            <a:schemeClr val="tx2"/>
          </a:solidFill>
          <a:latin typeface="Arial" panose="020B0604020202020204" pitchFamily="34" charset="0"/>
          <a:ea typeface="+mj-ea"/>
          <a:cs typeface="Arial" panose="020B0604020202020204" pitchFamily="34" charset="0"/>
        </a:defRPr>
      </a:lvl1pPr>
    </p:titleStyle>
    <p:bodyStyle>
      <a:lvl1pPr marL="228573" indent="-228573" algn="l" defTabSz="914286" rtl="0" eaLnBrk="1" latinLnBrk="0" hangingPunct="1">
        <a:lnSpc>
          <a:spcPct val="90000"/>
        </a:lnSpc>
        <a:spcBef>
          <a:spcPts val="1000"/>
        </a:spcBef>
        <a:buClr>
          <a:schemeClr val="bg2"/>
        </a:buClr>
        <a:buFont typeface="Arial" panose="020B0604020202020204" pitchFamily="34" charset="0"/>
        <a:buChar char="•"/>
        <a:defRPr sz="2000" b="0" i="0" kern="1200">
          <a:solidFill>
            <a:schemeClr val="tx2"/>
          </a:solidFill>
          <a:latin typeface="Arial" panose="020B0604020202020204" pitchFamily="34" charset="0"/>
          <a:ea typeface="+mn-ea"/>
          <a:cs typeface="Arial" panose="020B0604020202020204" pitchFamily="34" charset="0"/>
        </a:defRPr>
      </a:lvl1pPr>
      <a:lvl2pPr marL="685718" indent="-228573" algn="l" defTabSz="914286" rtl="0" eaLnBrk="1" latinLnBrk="0" hangingPunct="1">
        <a:lnSpc>
          <a:spcPct val="90000"/>
        </a:lnSpc>
        <a:spcBef>
          <a:spcPts val="500"/>
        </a:spcBef>
        <a:buClr>
          <a:schemeClr val="bg2"/>
        </a:buClr>
        <a:buFont typeface="Arial" panose="020B0604020202020204" pitchFamily="34" charset="0"/>
        <a:buChar char="−"/>
        <a:defRPr sz="2000" b="0" i="0" kern="1200">
          <a:solidFill>
            <a:schemeClr val="tx2"/>
          </a:solidFill>
          <a:latin typeface="Arial" panose="020B0604020202020204" pitchFamily="34" charset="0"/>
          <a:ea typeface="+mn-ea"/>
          <a:cs typeface="Arial" panose="020B0604020202020204" pitchFamily="34" charset="0"/>
        </a:defRPr>
      </a:lvl2pPr>
      <a:lvl3pPr marL="1142858" indent="-228573" algn="l" defTabSz="914286" rtl="0" eaLnBrk="1" latinLnBrk="0" hangingPunct="1">
        <a:lnSpc>
          <a:spcPct val="90000"/>
        </a:lnSpc>
        <a:spcBef>
          <a:spcPts val="500"/>
        </a:spcBef>
        <a:buClr>
          <a:schemeClr val="bg2"/>
        </a:buClr>
        <a:buFont typeface="Arial" panose="020B0604020202020204" pitchFamily="34" charset="0"/>
        <a:buChar char="•"/>
        <a:defRPr sz="2000" b="0" i="0" kern="1200">
          <a:solidFill>
            <a:schemeClr val="tx2"/>
          </a:solidFill>
          <a:latin typeface="Arial" panose="020B0604020202020204" pitchFamily="34" charset="0"/>
          <a:ea typeface="+mn-ea"/>
          <a:cs typeface="Arial" panose="020B0604020202020204" pitchFamily="34" charset="0"/>
        </a:defRPr>
      </a:lvl3pPr>
      <a:lvl4pPr marL="1600000" indent="-228573" algn="l" defTabSz="914286" rtl="0" eaLnBrk="1" latinLnBrk="0" hangingPunct="1">
        <a:lnSpc>
          <a:spcPct val="90000"/>
        </a:lnSpc>
        <a:spcBef>
          <a:spcPts val="500"/>
        </a:spcBef>
        <a:buClr>
          <a:schemeClr val="bg2"/>
        </a:buClr>
        <a:buFont typeface="Arial" panose="020B0604020202020204" pitchFamily="34" charset="0"/>
        <a:buChar char="−"/>
        <a:defRPr sz="2000" b="0" i="0" kern="1200">
          <a:solidFill>
            <a:schemeClr val="tx2"/>
          </a:solidFill>
          <a:latin typeface="Arial" panose="020B0604020202020204" pitchFamily="34" charset="0"/>
          <a:ea typeface="+mn-ea"/>
          <a:cs typeface="Arial" panose="020B0604020202020204" pitchFamily="34" charset="0"/>
        </a:defRPr>
      </a:lvl4pPr>
      <a:lvl5pPr marL="2057143" indent="-228573" algn="l" defTabSz="914286" rtl="0" eaLnBrk="1" latinLnBrk="0" hangingPunct="1">
        <a:lnSpc>
          <a:spcPct val="90000"/>
        </a:lnSpc>
        <a:spcBef>
          <a:spcPts val="500"/>
        </a:spcBef>
        <a:buClr>
          <a:schemeClr val="bg2"/>
        </a:buClr>
        <a:buFont typeface="Arial" panose="020B0604020202020204" pitchFamily="34" charset="0"/>
        <a:buChar char="•"/>
        <a:defRPr sz="2000" b="0" i="0" kern="1200">
          <a:solidFill>
            <a:schemeClr val="tx2"/>
          </a:solidFill>
          <a:latin typeface="Arial" panose="020B0604020202020204" pitchFamily="34" charset="0"/>
          <a:ea typeface="+mn-ea"/>
          <a:cs typeface="Arial" panose="020B0604020202020204" pitchFamily="34" charset="0"/>
        </a:defRPr>
      </a:lvl5pPr>
      <a:lvl6pPr marL="2514286" indent="-228573" algn="l" defTabSz="91428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430" indent="-228573" algn="l" defTabSz="91428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573" indent="-228573" algn="l" defTabSz="91428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718" indent="-228573" algn="l" defTabSz="91428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286" rtl="0" eaLnBrk="1" latinLnBrk="0" hangingPunct="1">
        <a:defRPr sz="1800" kern="1200">
          <a:solidFill>
            <a:schemeClr val="tx1"/>
          </a:solidFill>
          <a:latin typeface="+mn-lt"/>
          <a:ea typeface="+mn-ea"/>
          <a:cs typeface="+mn-cs"/>
        </a:defRPr>
      </a:lvl1pPr>
      <a:lvl2pPr marL="457143"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30" algn="l" defTabSz="914286" rtl="0" eaLnBrk="1" latinLnBrk="0" hangingPunct="1">
        <a:defRPr sz="1800" kern="1200">
          <a:solidFill>
            <a:schemeClr val="tx1"/>
          </a:solidFill>
          <a:latin typeface="+mn-lt"/>
          <a:ea typeface="+mn-ea"/>
          <a:cs typeface="+mn-cs"/>
        </a:defRPr>
      </a:lvl4pPr>
      <a:lvl5pPr marL="1828573" algn="l" defTabSz="914286" rtl="0" eaLnBrk="1" latinLnBrk="0" hangingPunct="1">
        <a:defRPr sz="1800" kern="1200">
          <a:solidFill>
            <a:schemeClr val="tx1"/>
          </a:solidFill>
          <a:latin typeface="+mn-lt"/>
          <a:ea typeface="+mn-ea"/>
          <a:cs typeface="+mn-cs"/>
        </a:defRPr>
      </a:lvl5pPr>
      <a:lvl6pPr marL="2285718" algn="l" defTabSz="914286" rtl="0" eaLnBrk="1" latinLnBrk="0" hangingPunct="1">
        <a:defRPr sz="1800" kern="1200">
          <a:solidFill>
            <a:schemeClr val="tx1"/>
          </a:solidFill>
          <a:latin typeface="+mn-lt"/>
          <a:ea typeface="+mn-ea"/>
          <a:cs typeface="+mn-cs"/>
        </a:defRPr>
      </a:lvl6pPr>
      <a:lvl7pPr marL="2742858"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3" algn="l" defTabSz="914286"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2880" userDrawn="1">
          <p15:clr>
            <a:srgbClr val="F26B43"/>
          </p15:clr>
        </p15:guide>
        <p15:guide id="3" orient="horz" pos="4200" userDrawn="1">
          <p15:clr>
            <a:srgbClr val="F26B43"/>
          </p15:clr>
        </p15:guide>
        <p15:guide id="4" orient="horz" pos="528"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42.emf"/><Relationship Id="rId4" Type="http://schemas.openxmlformats.org/officeDocument/2006/relationships/image" Target="../media/image41.emf"/></Relationships>
</file>

<file path=ppt/slides/_rels/slide11.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image" Target="../media/image39.emf"/><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4.emf"/></Relationships>
</file>

<file path=ppt/slides/_rels/slide1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image" Target="../media/image47.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50.emf"/></Relationships>
</file>

<file path=ppt/slides/_rels/slide1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52.png"/></Relationships>
</file>

<file path=ppt/slides/_rels/slide1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1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3.png"/><Relationship Id="rId7" Type="http://schemas.openxmlformats.org/officeDocument/2006/relationships/image" Target="../media/image15.png"/><Relationship Id="rId12" Type="http://schemas.openxmlformats.org/officeDocument/2006/relationships/image" Target="../media/image20.png"/><Relationship Id="rId2" Type="http://schemas.openxmlformats.org/officeDocument/2006/relationships/image" Target="../media/image12.png"/><Relationship Id="rId1" Type="http://schemas.openxmlformats.org/officeDocument/2006/relationships/slideLayout" Target="../slideLayouts/slideLayout2.xml"/><Relationship Id="rId6" Type="http://schemas.microsoft.com/office/2007/relationships/hdphoto" Target="../media/hdphoto2.wdp"/><Relationship Id="rId11" Type="http://schemas.openxmlformats.org/officeDocument/2006/relationships/image" Target="../media/image19.jpeg"/><Relationship Id="rId5" Type="http://schemas.openxmlformats.org/officeDocument/2006/relationships/image" Target="../media/image14.png"/><Relationship Id="rId10" Type="http://schemas.openxmlformats.org/officeDocument/2006/relationships/image" Target="../media/image18.png"/><Relationship Id="rId4" Type="http://schemas.microsoft.com/office/2007/relationships/hdphoto" Target="../media/hdphoto1.wdp"/><Relationship Id="rId9" Type="http://schemas.openxmlformats.org/officeDocument/2006/relationships/image" Target="../media/image17.png"/></Relationships>
</file>

<file path=ppt/slides/_rels/slide20.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59.emf"/><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60.emf"/></Relationships>
</file>

<file path=ppt/slides/_rels/slide2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63.emf"/><Relationship Id="rId4" Type="http://schemas.openxmlformats.org/officeDocument/2006/relationships/image" Target="../media/image62.emf"/></Relationships>
</file>

<file path=ppt/slides/_rels/slide2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19.xml"/><Relationship Id="rId7" Type="http://schemas.openxmlformats.org/officeDocument/2006/relationships/image" Target="../media/image64.png"/><Relationship Id="rId2" Type="http://schemas.openxmlformats.org/officeDocument/2006/relationships/slideLayout" Target="../slideLayouts/slideLayout2.xml"/><Relationship Id="rId1" Type="http://schemas.openxmlformats.org/officeDocument/2006/relationships/tags" Target="../tags/tag1.xml"/><Relationship Id="rId6" Type="http://schemas.openxmlformats.org/officeDocument/2006/relationships/image" Target="../media/image66.png"/><Relationship Id="rId5" Type="http://schemas.openxmlformats.org/officeDocument/2006/relationships/image" Target="../media/image56.png"/><Relationship Id="rId4" Type="http://schemas.openxmlformats.org/officeDocument/2006/relationships/image" Target="../media/image65.png"/></Relationships>
</file>

<file path=ppt/slides/_rels/slide25.xml.rels><?xml version="1.0" encoding="UTF-8" standalone="yes"?>
<Relationships xmlns="http://schemas.openxmlformats.org/package/2006/relationships"><Relationship Id="rId3" Type="http://schemas.openxmlformats.org/officeDocument/2006/relationships/image" Target="../media/image67.emf"/><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68.emf"/></Relationships>
</file>

<file path=ppt/slides/_rels/slide26.xml.rels><?xml version="1.0" encoding="UTF-8" standalone="yes"?>
<Relationships xmlns="http://schemas.openxmlformats.org/package/2006/relationships"><Relationship Id="rId3" Type="http://schemas.openxmlformats.org/officeDocument/2006/relationships/image" Target="../media/image69.emf"/><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70.emf"/></Relationships>
</file>

<file path=ppt/slides/_rels/slide27.xml.rels><?xml version="1.0" encoding="UTF-8" standalone="yes"?>
<Relationships xmlns="http://schemas.openxmlformats.org/package/2006/relationships"><Relationship Id="rId3" Type="http://schemas.openxmlformats.org/officeDocument/2006/relationships/image" Target="../media/image71.emf"/><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73.emf"/><Relationship Id="rId2" Type="http://schemas.openxmlformats.org/officeDocument/2006/relationships/image" Target="../media/image72.em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24.tiff"/><Relationship Id="rId5" Type="http://schemas.openxmlformats.org/officeDocument/2006/relationships/image" Target="../media/image23.jpeg"/><Relationship Id="rId4" Type="http://schemas.openxmlformats.org/officeDocument/2006/relationships/image" Target="../media/image22.png"/></Relationships>
</file>

<file path=ppt/slides/_rels/slide3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em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77.emf"/><Relationship Id="rId2" Type="http://schemas.openxmlformats.org/officeDocument/2006/relationships/image" Target="../media/image840.png"/><Relationship Id="rId1" Type="http://schemas.openxmlformats.org/officeDocument/2006/relationships/slideLayout" Target="../slideLayouts/slideLayout2.xml"/><Relationship Id="rId6" Type="http://schemas.openxmlformats.org/officeDocument/2006/relationships/image" Target="../media/image80.emf"/><Relationship Id="rId5" Type="http://schemas.openxmlformats.org/officeDocument/2006/relationships/image" Target="../media/image79.emf"/><Relationship Id="rId4" Type="http://schemas.openxmlformats.org/officeDocument/2006/relationships/image" Target="../media/image78.emf"/></Relationships>
</file>

<file path=ppt/slides/_rels/slide34.xml.rels><?xml version="1.0" encoding="UTF-8" standalone="yes"?>
<Relationships xmlns="http://schemas.openxmlformats.org/package/2006/relationships"><Relationship Id="rId3" Type="http://schemas.openxmlformats.org/officeDocument/2006/relationships/image" Target="../media/image81.emf"/><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8" Type="http://schemas.openxmlformats.org/officeDocument/2006/relationships/image" Target="../media/image88.emf"/><Relationship Id="rId3" Type="http://schemas.openxmlformats.org/officeDocument/2006/relationships/image" Target="../media/image83.emf"/><Relationship Id="rId7" Type="http://schemas.openxmlformats.org/officeDocument/2006/relationships/image" Target="../media/image87.emf"/><Relationship Id="rId2" Type="http://schemas.openxmlformats.org/officeDocument/2006/relationships/image" Target="../media/image82.emf"/><Relationship Id="rId1" Type="http://schemas.openxmlformats.org/officeDocument/2006/relationships/slideLayout" Target="../slideLayouts/slideLayout2.xml"/><Relationship Id="rId6" Type="http://schemas.openxmlformats.org/officeDocument/2006/relationships/image" Target="../media/image86.emf"/><Relationship Id="rId5" Type="http://schemas.openxmlformats.org/officeDocument/2006/relationships/image" Target="../media/image85.emf"/><Relationship Id="rId4" Type="http://schemas.openxmlformats.org/officeDocument/2006/relationships/image" Target="../media/image84.emf"/><Relationship Id="rId9" Type="http://schemas.openxmlformats.org/officeDocument/2006/relationships/image" Target="../media/image89.emf"/></Relationships>
</file>

<file path=ppt/slides/_rels/slide36.xml.rels><?xml version="1.0" encoding="UTF-8" standalone="yes"?>
<Relationships xmlns="http://schemas.openxmlformats.org/package/2006/relationships"><Relationship Id="rId3" Type="http://schemas.openxmlformats.org/officeDocument/2006/relationships/image" Target="../media/image91.emf"/><Relationship Id="rId2" Type="http://schemas.openxmlformats.org/officeDocument/2006/relationships/image" Target="../media/image90.emf"/><Relationship Id="rId1" Type="http://schemas.openxmlformats.org/officeDocument/2006/relationships/slideLayout" Target="../slideLayouts/slideLayout2.xml"/><Relationship Id="rId6" Type="http://schemas.openxmlformats.org/officeDocument/2006/relationships/image" Target="../media/image94.emf"/><Relationship Id="rId5" Type="http://schemas.openxmlformats.org/officeDocument/2006/relationships/image" Target="../media/image93.emf"/><Relationship Id="rId4" Type="http://schemas.openxmlformats.org/officeDocument/2006/relationships/image" Target="../media/image92.emf"/></Relationships>
</file>

<file path=ppt/slides/_rels/slide37.xml.rels><?xml version="1.0" encoding="UTF-8" standalone="yes"?>
<Relationships xmlns="http://schemas.openxmlformats.org/package/2006/relationships"><Relationship Id="rId3" Type="http://schemas.openxmlformats.org/officeDocument/2006/relationships/image" Target="../media/image96.emf"/><Relationship Id="rId2" Type="http://schemas.openxmlformats.org/officeDocument/2006/relationships/image" Target="../media/image95.emf"/><Relationship Id="rId1" Type="http://schemas.openxmlformats.org/officeDocument/2006/relationships/slideLayout" Target="../slideLayouts/slideLayout2.xml"/><Relationship Id="rId5" Type="http://schemas.openxmlformats.org/officeDocument/2006/relationships/image" Target="NULL"/><Relationship Id="rId4" Type="http://schemas.openxmlformats.org/officeDocument/2006/relationships/image" Target="../media/image97.emf"/></Relationships>
</file>

<file path=ppt/slides/_rels/slide38.xml.rels><?xml version="1.0" encoding="UTF-8" standalone="yes"?>
<Relationships xmlns="http://schemas.openxmlformats.org/package/2006/relationships"><Relationship Id="rId3" Type="http://schemas.openxmlformats.org/officeDocument/2006/relationships/image" Target="../media/image99.emf"/><Relationship Id="rId2" Type="http://schemas.openxmlformats.org/officeDocument/2006/relationships/image" Target="../media/image98.em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8" Type="http://schemas.openxmlformats.org/officeDocument/2006/relationships/image" Target="../media/image102.png"/><Relationship Id="rId3" Type="http://schemas.microsoft.com/office/2007/relationships/media" Target="../media/media2.mov"/><Relationship Id="rId7" Type="http://schemas.openxmlformats.org/officeDocument/2006/relationships/image" Target="../media/image101.png"/><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image" Target="../media/image100.png"/><Relationship Id="rId5" Type="http://schemas.openxmlformats.org/officeDocument/2006/relationships/slideLayout" Target="../slideLayouts/slideLayout2.xml"/><Relationship Id="rId4" Type="http://schemas.openxmlformats.org/officeDocument/2006/relationships/video" Target="../media/media2.mov"/></Relationships>
</file>

<file path=ppt/slides/_rels/slide4.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03.em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04.em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05.em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8" Type="http://schemas.openxmlformats.org/officeDocument/2006/relationships/image" Target="../media/image110.png"/><Relationship Id="rId3" Type="http://schemas.openxmlformats.org/officeDocument/2006/relationships/image" Target="../media/image106.png"/><Relationship Id="rId7" Type="http://schemas.openxmlformats.org/officeDocument/2006/relationships/image" Target="../media/image109.gif"/><Relationship Id="rId12" Type="http://schemas.openxmlformats.org/officeDocument/2006/relationships/image" Target="../media/image114.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108.gif"/><Relationship Id="rId11" Type="http://schemas.openxmlformats.org/officeDocument/2006/relationships/image" Target="../media/image113.jpeg"/><Relationship Id="rId5" Type="http://schemas.openxmlformats.org/officeDocument/2006/relationships/image" Target="../media/image107.png"/><Relationship Id="rId10" Type="http://schemas.openxmlformats.org/officeDocument/2006/relationships/image" Target="../media/image112.jpeg"/><Relationship Id="rId4" Type="http://schemas.openxmlformats.org/officeDocument/2006/relationships/image" Target="../media/image76.png"/><Relationship Id="rId9" Type="http://schemas.openxmlformats.org/officeDocument/2006/relationships/image" Target="../media/image111.png"/></Relationships>
</file>

<file path=ppt/slides/_rels/slide44.xml.rels><?xml version="1.0" encoding="UTF-8" standalone="yes"?>
<Relationships xmlns="http://schemas.openxmlformats.org/package/2006/relationships"><Relationship Id="rId8" Type="http://schemas.openxmlformats.org/officeDocument/2006/relationships/image" Target="../media/image120.emf"/><Relationship Id="rId3" Type="http://schemas.openxmlformats.org/officeDocument/2006/relationships/image" Target="../media/image115.png"/><Relationship Id="rId7" Type="http://schemas.openxmlformats.org/officeDocument/2006/relationships/image" Target="../media/image119.emf"/><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118.emf"/><Relationship Id="rId5" Type="http://schemas.openxmlformats.org/officeDocument/2006/relationships/image" Target="../media/image117.png"/><Relationship Id="rId4" Type="http://schemas.openxmlformats.org/officeDocument/2006/relationships/image" Target="../media/image116.png"/></Relationships>
</file>

<file path=ppt/slides/_rels/slide45.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124.png"/><Relationship Id="rId5" Type="http://schemas.openxmlformats.org/officeDocument/2006/relationships/image" Target="../media/image123.png"/><Relationship Id="rId4" Type="http://schemas.openxmlformats.org/officeDocument/2006/relationships/image" Target="../media/image122.gif"/></Relationships>
</file>

<file path=ppt/slides/_rels/slide46.xml.rels><?xml version="1.0" encoding="UTF-8" standalone="yes"?>
<Relationships xmlns="http://schemas.openxmlformats.org/package/2006/relationships"><Relationship Id="rId3" Type="http://schemas.openxmlformats.org/officeDocument/2006/relationships/image" Target="../media/image125.emf"/><Relationship Id="rId2" Type="http://schemas.openxmlformats.org/officeDocument/2006/relationships/image" Target="../media/image125.png"/><Relationship Id="rId1" Type="http://schemas.openxmlformats.org/officeDocument/2006/relationships/slideLayout" Target="../slideLayouts/slideLayout2.xml"/><Relationship Id="rId4" Type="http://schemas.openxmlformats.org/officeDocument/2006/relationships/image" Target="../media/image126.emf"/></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127.emf"/><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28.emf"/><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129.emf"/></Relationships>
</file>

<file path=ppt/slides/_rels/slide51.xml.rels><?xml version="1.0" encoding="UTF-8" standalone="yes"?>
<Relationships xmlns="http://schemas.openxmlformats.org/package/2006/relationships"><Relationship Id="rId3" Type="http://schemas.openxmlformats.org/officeDocument/2006/relationships/image" Target="../media/image130.emf"/><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131.png"/></Relationships>
</file>

<file path=ppt/slides/_rels/slide52.xml.rels><?xml version="1.0" encoding="UTF-8" standalone="yes"?>
<Relationships xmlns="http://schemas.openxmlformats.org/package/2006/relationships"><Relationship Id="rId3" Type="http://schemas.openxmlformats.org/officeDocument/2006/relationships/image" Target="../media/image132.emf"/><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33.emf"/><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134.png"/><Relationship Id="rId4" Type="http://schemas.openxmlformats.org/officeDocument/2006/relationships/image" Target="../media/image56.png"/></Relationships>
</file>

<file path=ppt/slides/_rels/slide54.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6.xml.rels><?xml version="1.0" encoding="UTF-8" standalone="yes"?>
<Relationships xmlns="http://schemas.openxmlformats.org/package/2006/relationships"><Relationship Id="rId8" Type="http://schemas.openxmlformats.org/officeDocument/2006/relationships/image" Target="../media/image31.emf"/><Relationship Id="rId3" Type="http://schemas.openxmlformats.org/officeDocument/2006/relationships/image" Target="../media/image26.emf"/><Relationship Id="rId7" Type="http://schemas.openxmlformats.org/officeDocument/2006/relationships/image" Target="../media/image30.emf"/><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9.emf"/><Relationship Id="rId5" Type="http://schemas.openxmlformats.org/officeDocument/2006/relationships/image" Target="../media/image28.emf"/><Relationship Id="rId4" Type="http://schemas.openxmlformats.org/officeDocument/2006/relationships/image" Target="../media/image27.emf"/></Relationships>
</file>

<file path=ppt/slides/_rels/slide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8.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2.png"/><Relationship Id="rId7" Type="http://schemas.openxmlformats.org/officeDocument/2006/relationships/image" Target="../media/image37.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39.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EC3F2B1-1629-0545-A45C-CD446E4F129E}"/>
              </a:ext>
            </a:extLst>
          </p:cNvPr>
          <p:cNvSpPr>
            <a:spLocks noGrp="1"/>
          </p:cNvSpPr>
          <p:nvPr>
            <p:ph type="body" sz="quarter" idx="13"/>
          </p:nvPr>
        </p:nvSpPr>
        <p:spPr/>
        <p:txBody>
          <a:bodyPr/>
          <a:lstStyle/>
          <a:p>
            <a:r>
              <a:rPr lang="en-US" dirty="0"/>
              <a:t>Phase-field simulations to inform nuclear fuel performance modeling</a:t>
            </a:r>
          </a:p>
          <a:p>
            <a:pPr>
              <a:spcBef>
                <a:spcPts val="500"/>
              </a:spcBef>
            </a:pPr>
            <a:r>
              <a:rPr lang="en-US" sz="2200" b="0" dirty="0"/>
              <a:t>Larry Aagesen</a:t>
            </a:r>
          </a:p>
          <a:p>
            <a:pPr>
              <a:spcBef>
                <a:spcPts val="500"/>
              </a:spcBef>
            </a:pPr>
            <a:r>
              <a:rPr lang="en-US" sz="2200" b="0" dirty="0"/>
              <a:t>Idaho National Laboratory</a:t>
            </a:r>
          </a:p>
          <a:p>
            <a:pPr>
              <a:spcBef>
                <a:spcPts val="500"/>
              </a:spcBef>
            </a:pPr>
            <a:endParaRPr lang="en-US" sz="2200" b="0" dirty="0"/>
          </a:p>
          <a:p>
            <a:pPr>
              <a:spcBef>
                <a:spcPts val="500"/>
              </a:spcBef>
            </a:pPr>
            <a:r>
              <a:rPr lang="en-US" sz="2000" b="0" dirty="0"/>
              <a:t>Co-authors/Colleagues:</a:t>
            </a:r>
          </a:p>
          <a:p>
            <a:pPr>
              <a:spcBef>
                <a:spcPts val="500"/>
              </a:spcBef>
            </a:pPr>
            <a:r>
              <a:rPr lang="en-US" sz="2000" b="0" dirty="0"/>
              <a:t>Wen Jiang, </a:t>
            </a:r>
            <a:r>
              <a:rPr lang="en-US" sz="2000" b="0" dirty="0" err="1"/>
              <a:t>Sudipta</a:t>
            </a:r>
            <a:r>
              <a:rPr lang="en-US" sz="2000" b="0" dirty="0"/>
              <a:t> Biswas, Al </a:t>
            </a:r>
            <a:r>
              <a:rPr lang="en-US" sz="2000" b="0" dirty="0" err="1"/>
              <a:t>Casagranda</a:t>
            </a:r>
            <a:r>
              <a:rPr lang="en-US" sz="2000" b="0" dirty="0"/>
              <a:t>, Steve </a:t>
            </a:r>
            <a:r>
              <a:rPr lang="en-US" sz="2000" b="0" dirty="0" err="1"/>
              <a:t>Novascone</a:t>
            </a:r>
            <a:r>
              <a:rPr lang="en-US" sz="2000" b="0" dirty="0"/>
              <a:t>, Kyle Gamble</a:t>
            </a:r>
          </a:p>
          <a:p>
            <a:pPr>
              <a:spcBef>
                <a:spcPts val="500"/>
              </a:spcBef>
            </a:pPr>
            <a:r>
              <a:rPr lang="en-US" sz="2000" b="0" dirty="0"/>
              <a:t>Idaho National Laboratory</a:t>
            </a:r>
          </a:p>
          <a:p>
            <a:pPr>
              <a:spcBef>
                <a:spcPts val="500"/>
              </a:spcBef>
            </a:pPr>
            <a:r>
              <a:rPr lang="en-US" sz="2000" b="0" dirty="0"/>
              <a:t>David Andersson, Michael Cooper, Topher Matthews</a:t>
            </a:r>
          </a:p>
          <a:p>
            <a:pPr>
              <a:spcBef>
                <a:spcPts val="500"/>
              </a:spcBef>
            </a:pPr>
            <a:r>
              <a:rPr lang="en-US" sz="2000" b="0" dirty="0"/>
              <a:t>Los Alamos National Laboratory</a:t>
            </a:r>
          </a:p>
          <a:p>
            <a:pPr>
              <a:spcBef>
                <a:spcPts val="500"/>
              </a:spcBef>
            </a:pPr>
            <a:endParaRPr lang="en-US" sz="2200" b="0" dirty="0"/>
          </a:p>
        </p:txBody>
      </p:sp>
    </p:spTree>
    <p:extLst>
      <p:ext uri="{BB962C8B-B14F-4D97-AF65-F5344CB8AC3E}">
        <p14:creationId xmlns:p14="http://schemas.microsoft.com/office/powerpoint/2010/main" val="9705677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3ACACC-CF7E-7B4D-A99C-C132A68EC286}"/>
              </a:ext>
            </a:extLst>
          </p:cNvPr>
          <p:cNvSpPr>
            <a:spLocks noGrp="1"/>
          </p:cNvSpPr>
          <p:nvPr>
            <p:ph type="title"/>
          </p:nvPr>
        </p:nvSpPr>
        <p:spPr/>
        <p:txBody>
          <a:bodyPr/>
          <a:lstStyle/>
          <a:p>
            <a:r>
              <a:rPr lang="en-US" dirty="0"/>
              <a:t>Percolation threshold</a:t>
            </a:r>
          </a:p>
        </p:txBody>
      </p:sp>
      <p:sp>
        <p:nvSpPr>
          <p:cNvPr id="3" name="Content Placeholder 2">
            <a:extLst>
              <a:ext uri="{FF2B5EF4-FFF2-40B4-BE49-F238E27FC236}">
                <a16:creationId xmlns:a16="http://schemas.microsoft.com/office/drawing/2014/main" id="{0575C39A-68FC-1D41-B8F3-A6464C7FF317}"/>
              </a:ext>
            </a:extLst>
          </p:cNvPr>
          <p:cNvSpPr>
            <a:spLocks noGrp="1"/>
          </p:cNvSpPr>
          <p:nvPr>
            <p:ph idx="1"/>
          </p:nvPr>
        </p:nvSpPr>
        <p:spPr>
          <a:xfrm>
            <a:off x="863599" y="1125760"/>
            <a:ext cx="7811737" cy="4351338"/>
          </a:xfrm>
        </p:spPr>
        <p:txBody>
          <a:bodyPr/>
          <a:lstStyle/>
          <a:p>
            <a:r>
              <a:rPr lang="en-US" dirty="0"/>
              <a:t>Determined percolation threshold </a:t>
            </a:r>
            <a:r>
              <a:rPr lang="en-US" i="1" dirty="0"/>
              <a:t>p</a:t>
            </a:r>
            <a:r>
              <a:rPr lang="en-US" i="1" baseline="-25000" dirty="0"/>
              <a:t>c</a:t>
            </a:r>
            <a:r>
              <a:rPr lang="en-US" dirty="0"/>
              <a:t> for each mobility</a:t>
            </a:r>
          </a:p>
        </p:txBody>
      </p:sp>
      <p:pic>
        <p:nvPicPr>
          <p:cNvPr id="6" name="Picture 5">
            <a:extLst>
              <a:ext uri="{FF2B5EF4-FFF2-40B4-BE49-F238E27FC236}">
                <a16:creationId xmlns:a16="http://schemas.microsoft.com/office/drawing/2014/main" id="{B4AF1AAF-6A8D-5242-A2F4-549174AED7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1" y="1607698"/>
            <a:ext cx="3200400" cy="2454676"/>
          </a:xfrm>
          <a:prstGeom prst="rect">
            <a:avLst/>
          </a:prstGeom>
        </p:spPr>
      </p:pic>
      <p:pic>
        <p:nvPicPr>
          <p:cNvPr id="8" name="Picture 7">
            <a:extLst>
              <a:ext uri="{FF2B5EF4-FFF2-40B4-BE49-F238E27FC236}">
                <a16:creationId xmlns:a16="http://schemas.microsoft.com/office/drawing/2014/main" id="{D267F705-52CB-5443-B56B-610A7F84895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76801" y="1607698"/>
            <a:ext cx="3200400" cy="2454676"/>
          </a:xfrm>
          <a:prstGeom prst="rect">
            <a:avLst/>
          </a:prstGeom>
        </p:spPr>
      </p:pic>
      <p:pic>
        <p:nvPicPr>
          <p:cNvPr id="11" name="Picture 10">
            <a:extLst>
              <a:ext uri="{FF2B5EF4-FFF2-40B4-BE49-F238E27FC236}">
                <a16:creationId xmlns:a16="http://schemas.microsoft.com/office/drawing/2014/main" id="{F64D2944-8A59-304F-9209-A4F62FCBA1F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09900" y="4062374"/>
            <a:ext cx="3200400" cy="2454676"/>
          </a:xfrm>
          <a:prstGeom prst="rect">
            <a:avLst/>
          </a:prstGeom>
        </p:spPr>
      </p:pic>
      <p:sp>
        <p:nvSpPr>
          <p:cNvPr id="7" name="TextBox 6">
            <a:extLst>
              <a:ext uri="{FF2B5EF4-FFF2-40B4-BE49-F238E27FC236}">
                <a16:creationId xmlns:a16="http://schemas.microsoft.com/office/drawing/2014/main" id="{51090E0D-CD18-624D-BDEB-DE248987F7DC}"/>
              </a:ext>
            </a:extLst>
          </p:cNvPr>
          <p:cNvSpPr txBox="1"/>
          <p:nvPr/>
        </p:nvSpPr>
        <p:spPr>
          <a:xfrm>
            <a:off x="1670538" y="2199920"/>
            <a:ext cx="1670585" cy="266701"/>
          </a:xfrm>
          <a:prstGeom prst="rect">
            <a:avLst/>
          </a:prstGeom>
        </p:spPr>
        <p:txBody>
          <a:bodyPr vert="horz" wrap="square" lIns="91440" tIns="45720" rIns="91440" bIns="45720" rtlCol="0">
            <a:noAutofit/>
          </a:bodyPr>
          <a:lstStyle/>
          <a:p>
            <a:pPr algn="ctr" defTabSz="457200">
              <a:spcBef>
                <a:spcPct val="20000"/>
              </a:spcBef>
            </a:pPr>
            <a:r>
              <a:rPr lang="en-US" sz="2000" b="1" i="1" dirty="0">
                <a:latin typeface="Arial Narrow"/>
                <a:cs typeface="Arial Narrow"/>
              </a:rPr>
              <a:t>D</a:t>
            </a:r>
            <a:r>
              <a:rPr lang="en-US" sz="2000" b="1" dirty="0">
                <a:latin typeface="Arial Narrow"/>
                <a:cs typeface="Arial Narrow"/>
              </a:rPr>
              <a:t> = 2 nm</a:t>
            </a:r>
            <a:r>
              <a:rPr lang="en-US" sz="2000" b="1" baseline="30000" dirty="0">
                <a:latin typeface="Arial Narrow"/>
                <a:cs typeface="Arial Narrow"/>
              </a:rPr>
              <a:t>2</a:t>
            </a:r>
            <a:r>
              <a:rPr lang="en-US" sz="2000" b="1" dirty="0">
                <a:latin typeface="Arial Narrow"/>
                <a:cs typeface="Arial Narrow"/>
              </a:rPr>
              <a:t>/s</a:t>
            </a:r>
            <a:endParaRPr kumimoji="0" lang="en-US" sz="2000" b="1" i="1" u="none" strike="noStrike" kern="1200" cap="none" spc="0" normalizeH="0" noProof="0" dirty="0">
              <a:ln>
                <a:noFill/>
              </a:ln>
              <a:effectLst/>
              <a:uLnTx/>
              <a:uFillTx/>
              <a:latin typeface="Arial Narrow"/>
              <a:ea typeface="+mn-ea"/>
              <a:cs typeface="Arial Narrow"/>
            </a:endParaRPr>
          </a:p>
          <a:p>
            <a:pPr marL="0" marR="0" indent="0" algn="ctr" defTabSz="457200" rtl="0" eaLnBrk="1" fontAlgn="auto" latinLnBrk="0" hangingPunct="1">
              <a:lnSpc>
                <a:spcPct val="100000"/>
              </a:lnSpc>
              <a:spcBef>
                <a:spcPct val="20000"/>
              </a:spcBef>
              <a:spcAft>
                <a:spcPts val="0"/>
              </a:spcAft>
              <a:buClrTx/>
              <a:buSzTx/>
              <a:buFont typeface="Arial"/>
              <a:buNone/>
              <a:tabLst/>
            </a:pPr>
            <a:r>
              <a:rPr kumimoji="0" lang="en-US" sz="2000" b="1" i="1" u="none" strike="noStrike" kern="1200" cap="none" spc="0" normalizeH="0" noProof="0" dirty="0">
                <a:ln>
                  <a:noFill/>
                </a:ln>
                <a:effectLst/>
                <a:uLnTx/>
                <a:uFillTx/>
                <a:latin typeface="Arial Narrow"/>
                <a:ea typeface="+mn-ea"/>
                <a:cs typeface="Arial Narrow"/>
              </a:rPr>
              <a:t>p</a:t>
            </a:r>
            <a:r>
              <a:rPr kumimoji="0" lang="en-US" sz="2000" b="1" i="1" u="none" strike="noStrike" kern="1200" cap="none" spc="0" normalizeH="0" baseline="-25000" noProof="0" dirty="0">
                <a:ln>
                  <a:noFill/>
                </a:ln>
                <a:effectLst/>
                <a:uLnTx/>
                <a:uFillTx/>
                <a:latin typeface="Arial Narrow"/>
                <a:ea typeface="+mn-ea"/>
                <a:cs typeface="Arial Narrow"/>
              </a:rPr>
              <a:t>c</a:t>
            </a:r>
            <a:r>
              <a:rPr kumimoji="0" lang="en-US" sz="2000" b="1" i="0" u="none" strike="noStrike" kern="1200" cap="none" spc="0" normalizeH="0" noProof="0" dirty="0">
                <a:ln>
                  <a:noFill/>
                </a:ln>
                <a:effectLst/>
                <a:uLnTx/>
                <a:uFillTx/>
                <a:latin typeface="Arial Narrow"/>
                <a:ea typeface="+mn-ea"/>
                <a:cs typeface="Arial Narrow"/>
              </a:rPr>
              <a:t> = 0.264 </a:t>
            </a:r>
          </a:p>
        </p:txBody>
      </p:sp>
      <p:sp>
        <p:nvSpPr>
          <p:cNvPr id="9" name="TextBox 8">
            <a:extLst>
              <a:ext uri="{FF2B5EF4-FFF2-40B4-BE49-F238E27FC236}">
                <a16:creationId xmlns:a16="http://schemas.microsoft.com/office/drawing/2014/main" id="{A570D9D5-76E7-F141-97FE-56D672AFE981}"/>
              </a:ext>
            </a:extLst>
          </p:cNvPr>
          <p:cNvSpPr txBox="1"/>
          <p:nvPr/>
        </p:nvSpPr>
        <p:spPr>
          <a:xfrm>
            <a:off x="5556738" y="2282831"/>
            <a:ext cx="1494781" cy="266701"/>
          </a:xfrm>
          <a:prstGeom prst="rect">
            <a:avLst/>
          </a:prstGeom>
        </p:spPr>
        <p:txBody>
          <a:bodyPr vert="horz" wrap="square" lIns="91440" tIns="45720" rIns="91440" bIns="45720" rtlCol="0">
            <a:noAutofit/>
          </a:bodyPr>
          <a:lstStyle/>
          <a:p>
            <a:pPr algn="ctr" defTabSz="457200">
              <a:spcBef>
                <a:spcPct val="20000"/>
              </a:spcBef>
            </a:pPr>
            <a:r>
              <a:rPr lang="en-US" sz="2000" b="1" i="1" dirty="0">
                <a:latin typeface="Arial Narrow"/>
                <a:cs typeface="Arial Narrow"/>
              </a:rPr>
              <a:t>D</a:t>
            </a:r>
            <a:r>
              <a:rPr lang="en-US" sz="2000" b="1" dirty="0">
                <a:latin typeface="Arial Narrow"/>
                <a:cs typeface="Arial Narrow"/>
              </a:rPr>
              <a:t> = 5 nm</a:t>
            </a:r>
            <a:r>
              <a:rPr lang="en-US" sz="2000" b="1" baseline="30000" dirty="0">
                <a:latin typeface="Arial Narrow"/>
                <a:cs typeface="Arial Narrow"/>
              </a:rPr>
              <a:t>2</a:t>
            </a:r>
            <a:r>
              <a:rPr lang="en-US" sz="2000" b="1" dirty="0">
                <a:latin typeface="Arial Narrow"/>
                <a:cs typeface="Arial Narrow"/>
              </a:rPr>
              <a:t>/s</a:t>
            </a:r>
            <a:endParaRPr kumimoji="0" lang="en-US" sz="2000" b="1" i="1" u="none" strike="noStrike" kern="1200" cap="none" spc="0" normalizeH="0" noProof="0" dirty="0">
              <a:ln>
                <a:noFill/>
              </a:ln>
              <a:effectLst/>
              <a:uLnTx/>
              <a:uFillTx/>
              <a:latin typeface="Arial Narrow"/>
              <a:ea typeface="+mn-ea"/>
              <a:cs typeface="Arial Narrow"/>
            </a:endParaRPr>
          </a:p>
          <a:p>
            <a:pPr marL="0" marR="0" indent="0" algn="ctr" defTabSz="457200" rtl="0" eaLnBrk="1" fontAlgn="auto" latinLnBrk="0" hangingPunct="1">
              <a:lnSpc>
                <a:spcPct val="100000"/>
              </a:lnSpc>
              <a:spcBef>
                <a:spcPct val="20000"/>
              </a:spcBef>
              <a:spcAft>
                <a:spcPts val="0"/>
              </a:spcAft>
              <a:buClrTx/>
              <a:buSzTx/>
              <a:buFont typeface="Arial"/>
              <a:buNone/>
              <a:tabLst/>
            </a:pPr>
            <a:r>
              <a:rPr kumimoji="0" lang="en-US" sz="2000" b="1" i="1" u="none" strike="noStrike" kern="1200" cap="none" spc="0" normalizeH="0" noProof="0" dirty="0">
                <a:ln>
                  <a:noFill/>
                </a:ln>
                <a:effectLst/>
                <a:uLnTx/>
                <a:uFillTx/>
                <a:latin typeface="Arial Narrow"/>
                <a:ea typeface="+mn-ea"/>
                <a:cs typeface="Arial Narrow"/>
              </a:rPr>
              <a:t>p</a:t>
            </a:r>
            <a:r>
              <a:rPr kumimoji="0" lang="en-US" sz="2000" b="1" i="1" u="none" strike="noStrike" kern="1200" cap="none" spc="0" normalizeH="0" baseline="-25000" noProof="0" dirty="0">
                <a:ln>
                  <a:noFill/>
                </a:ln>
                <a:effectLst/>
                <a:uLnTx/>
                <a:uFillTx/>
                <a:latin typeface="Arial Narrow"/>
                <a:ea typeface="+mn-ea"/>
                <a:cs typeface="Arial Narrow"/>
              </a:rPr>
              <a:t>c</a:t>
            </a:r>
            <a:r>
              <a:rPr kumimoji="0" lang="en-US" sz="2000" b="1" i="0" u="none" strike="noStrike" kern="1200" cap="none" spc="0" normalizeH="0" noProof="0" dirty="0">
                <a:ln>
                  <a:noFill/>
                </a:ln>
                <a:effectLst/>
                <a:uLnTx/>
                <a:uFillTx/>
                <a:latin typeface="Arial Narrow"/>
                <a:ea typeface="+mn-ea"/>
                <a:cs typeface="Arial Narrow"/>
              </a:rPr>
              <a:t> = 0.253 </a:t>
            </a:r>
          </a:p>
        </p:txBody>
      </p:sp>
      <p:sp>
        <p:nvSpPr>
          <p:cNvPr id="10" name="TextBox 9">
            <a:extLst>
              <a:ext uri="{FF2B5EF4-FFF2-40B4-BE49-F238E27FC236}">
                <a16:creationId xmlns:a16="http://schemas.microsoft.com/office/drawing/2014/main" id="{1A16F7C2-1888-EE41-B7DF-6595421B2970}"/>
              </a:ext>
            </a:extLst>
          </p:cNvPr>
          <p:cNvSpPr txBox="1"/>
          <p:nvPr/>
        </p:nvSpPr>
        <p:spPr>
          <a:xfrm>
            <a:off x="3683977" y="4791400"/>
            <a:ext cx="1507993" cy="266701"/>
          </a:xfrm>
          <a:prstGeom prst="rect">
            <a:avLst/>
          </a:prstGeom>
        </p:spPr>
        <p:txBody>
          <a:bodyPr vert="horz" wrap="square" lIns="91440" tIns="45720" rIns="91440" bIns="45720" rtlCol="0">
            <a:noAutofit/>
          </a:bodyPr>
          <a:lstStyle/>
          <a:p>
            <a:pPr algn="ctr" defTabSz="457200">
              <a:spcBef>
                <a:spcPct val="20000"/>
              </a:spcBef>
            </a:pPr>
            <a:r>
              <a:rPr lang="en-US" sz="2000" b="1" i="1" dirty="0">
                <a:latin typeface="Arial Narrow"/>
                <a:cs typeface="Arial Narrow"/>
              </a:rPr>
              <a:t>D</a:t>
            </a:r>
            <a:r>
              <a:rPr lang="en-US" sz="2000" b="1" dirty="0">
                <a:latin typeface="Arial Narrow"/>
                <a:cs typeface="Arial Narrow"/>
              </a:rPr>
              <a:t> = 10 nm</a:t>
            </a:r>
            <a:r>
              <a:rPr lang="en-US" sz="2000" b="1" baseline="30000" dirty="0">
                <a:latin typeface="Arial Narrow"/>
                <a:cs typeface="Arial Narrow"/>
              </a:rPr>
              <a:t>2</a:t>
            </a:r>
            <a:r>
              <a:rPr lang="en-US" sz="2000" b="1" dirty="0">
                <a:latin typeface="Arial Narrow"/>
                <a:cs typeface="Arial Narrow"/>
              </a:rPr>
              <a:t>/s</a:t>
            </a:r>
            <a:endParaRPr kumimoji="0" lang="en-US" sz="2000" b="1" i="1" u="none" strike="noStrike" kern="1200" cap="none" spc="0" normalizeH="0" noProof="0" dirty="0">
              <a:ln>
                <a:noFill/>
              </a:ln>
              <a:effectLst/>
              <a:uLnTx/>
              <a:uFillTx/>
              <a:latin typeface="Arial Narrow"/>
              <a:ea typeface="+mn-ea"/>
              <a:cs typeface="Arial Narrow"/>
            </a:endParaRPr>
          </a:p>
          <a:p>
            <a:pPr marL="0" marR="0" indent="0" algn="ctr" defTabSz="457200" rtl="0" eaLnBrk="1" fontAlgn="auto" latinLnBrk="0" hangingPunct="1">
              <a:lnSpc>
                <a:spcPct val="100000"/>
              </a:lnSpc>
              <a:spcBef>
                <a:spcPct val="20000"/>
              </a:spcBef>
              <a:spcAft>
                <a:spcPts val="0"/>
              </a:spcAft>
              <a:buClrTx/>
              <a:buSzTx/>
              <a:buFont typeface="Arial"/>
              <a:buNone/>
              <a:tabLst/>
            </a:pPr>
            <a:r>
              <a:rPr kumimoji="0" lang="en-US" sz="2000" b="1" i="1" u="none" strike="noStrike" kern="1200" cap="none" spc="0" normalizeH="0" noProof="0" dirty="0">
                <a:ln>
                  <a:noFill/>
                </a:ln>
                <a:effectLst/>
                <a:uLnTx/>
                <a:uFillTx/>
                <a:latin typeface="Arial Narrow"/>
                <a:ea typeface="+mn-ea"/>
                <a:cs typeface="Arial Narrow"/>
              </a:rPr>
              <a:t>p</a:t>
            </a:r>
            <a:r>
              <a:rPr kumimoji="0" lang="en-US" sz="2000" b="1" i="1" u="none" strike="noStrike" kern="1200" cap="none" spc="0" normalizeH="0" baseline="-25000" noProof="0" dirty="0">
                <a:ln>
                  <a:noFill/>
                </a:ln>
                <a:effectLst/>
                <a:uLnTx/>
                <a:uFillTx/>
                <a:latin typeface="Arial Narrow"/>
                <a:ea typeface="+mn-ea"/>
                <a:cs typeface="Arial Narrow"/>
              </a:rPr>
              <a:t>c</a:t>
            </a:r>
            <a:r>
              <a:rPr kumimoji="0" lang="en-US" sz="2000" b="1" i="0" u="none" strike="noStrike" kern="1200" cap="none" spc="0" normalizeH="0" noProof="0" dirty="0">
                <a:ln>
                  <a:noFill/>
                </a:ln>
                <a:effectLst/>
                <a:uLnTx/>
                <a:uFillTx/>
                <a:latin typeface="Arial Narrow"/>
                <a:ea typeface="+mn-ea"/>
                <a:cs typeface="Arial Narrow"/>
              </a:rPr>
              <a:t> = 0.276 </a:t>
            </a:r>
          </a:p>
        </p:txBody>
      </p:sp>
      <p:sp>
        <p:nvSpPr>
          <p:cNvPr id="4" name="Rectangle 3">
            <a:extLst>
              <a:ext uri="{FF2B5EF4-FFF2-40B4-BE49-F238E27FC236}">
                <a16:creationId xmlns:a16="http://schemas.microsoft.com/office/drawing/2014/main" id="{68E08850-6173-294F-92CA-C84A2B193DD3}"/>
              </a:ext>
            </a:extLst>
          </p:cNvPr>
          <p:cNvSpPr/>
          <p:nvPr/>
        </p:nvSpPr>
        <p:spPr>
          <a:xfrm>
            <a:off x="1512277" y="1696915"/>
            <a:ext cx="764931" cy="46599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657D5159-6821-2046-8B3A-06CCF7A59DBB}"/>
              </a:ext>
            </a:extLst>
          </p:cNvPr>
          <p:cNvSpPr/>
          <p:nvPr/>
        </p:nvSpPr>
        <p:spPr>
          <a:xfrm>
            <a:off x="5334046" y="1696914"/>
            <a:ext cx="858670" cy="46599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61BB2739-9AF3-374B-BB69-5A717FAA6695}"/>
              </a:ext>
            </a:extLst>
          </p:cNvPr>
          <p:cNvSpPr/>
          <p:nvPr/>
        </p:nvSpPr>
        <p:spPr>
          <a:xfrm>
            <a:off x="3473008" y="4173112"/>
            <a:ext cx="858670" cy="46599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9001812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C9EF99-B28F-3C4E-8358-F46AB9999883}"/>
              </a:ext>
            </a:extLst>
          </p:cNvPr>
          <p:cNvSpPr>
            <a:spLocks noGrp="1"/>
          </p:cNvSpPr>
          <p:nvPr>
            <p:ph type="title"/>
          </p:nvPr>
        </p:nvSpPr>
        <p:spPr/>
        <p:txBody>
          <a:bodyPr/>
          <a:lstStyle/>
          <a:p>
            <a:r>
              <a:rPr lang="en-US" dirty="0"/>
              <a:t>Varying initial conditions to obtain improved statistics and quantify uncertainty</a:t>
            </a:r>
          </a:p>
        </p:txBody>
      </p:sp>
      <p:sp>
        <p:nvSpPr>
          <p:cNvPr id="3" name="Content Placeholder 2">
            <a:extLst>
              <a:ext uri="{FF2B5EF4-FFF2-40B4-BE49-F238E27FC236}">
                <a16:creationId xmlns:a16="http://schemas.microsoft.com/office/drawing/2014/main" id="{FADAFDA1-7A53-A64D-8067-FB86B4CD41F9}"/>
              </a:ext>
            </a:extLst>
          </p:cNvPr>
          <p:cNvSpPr>
            <a:spLocks noGrp="1"/>
          </p:cNvSpPr>
          <p:nvPr>
            <p:ph idx="1"/>
          </p:nvPr>
        </p:nvSpPr>
        <p:spPr/>
        <p:txBody>
          <a:bodyPr/>
          <a:lstStyle/>
          <a:p>
            <a:r>
              <a:rPr lang="en-US" dirty="0"/>
              <a:t>Generated multiple random bubble distributions for initial conditions </a:t>
            </a:r>
          </a:p>
        </p:txBody>
      </p:sp>
      <p:pic>
        <p:nvPicPr>
          <p:cNvPr id="6" name="Picture 5">
            <a:extLst>
              <a:ext uri="{FF2B5EF4-FFF2-40B4-BE49-F238E27FC236}">
                <a16:creationId xmlns:a16="http://schemas.microsoft.com/office/drawing/2014/main" id="{164B89DE-1EFA-3F4D-84B8-BD513849D72D}"/>
              </a:ext>
            </a:extLst>
          </p:cNvPr>
          <p:cNvPicPr>
            <a:picLocks noChangeAspect="1"/>
          </p:cNvPicPr>
          <p:nvPr/>
        </p:nvPicPr>
        <p:blipFill>
          <a:blip r:embed="rId2"/>
          <a:stretch>
            <a:fillRect/>
          </a:stretch>
        </p:blipFill>
        <p:spPr>
          <a:xfrm>
            <a:off x="1024864" y="2369645"/>
            <a:ext cx="2786005" cy="2115200"/>
          </a:xfrm>
          <a:prstGeom prst="rect">
            <a:avLst/>
          </a:prstGeom>
        </p:spPr>
      </p:pic>
      <p:pic>
        <p:nvPicPr>
          <p:cNvPr id="10" name="Picture 9">
            <a:extLst>
              <a:ext uri="{FF2B5EF4-FFF2-40B4-BE49-F238E27FC236}">
                <a16:creationId xmlns:a16="http://schemas.microsoft.com/office/drawing/2014/main" id="{D43BD859-B4DE-3345-B614-B81A52A960D2}"/>
              </a:ext>
            </a:extLst>
          </p:cNvPr>
          <p:cNvPicPr>
            <a:picLocks noChangeAspect="1"/>
          </p:cNvPicPr>
          <p:nvPr/>
        </p:nvPicPr>
        <p:blipFill>
          <a:blip r:embed="rId3"/>
          <a:stretch>
            <a:fillRect/>
          </a:stretch>
        </p:blipFill>
        <p:spPr>
          <a:xfrm>
            <a:off x="4668716" y="2369645"/>
            <a:ext cx="2778898" cy="2115200"/>
          </a:xfrm>
          <a:prstGeom prst="rect">
            <a:avLst/>
          </a:prstGeom>
        </p:spPr>
      </p:pic>
      <p:pic>
        <p:nvPicPr>
          <p:cNvPr id="13" name="Picture 12">
            <a:extLst>
              <a:ext uri="{FF2B5EF4-FFF2-40B4-BE49-F238E27FC236}">
                <a16:creationId xmlns:a16="http://schemas.microsoft.com/office/drawing/2014/main" id="{0421A645-0772-6E45-8CD2-3E82088ED3DA}"/>
              </a:ext>
            </a:extLst>
          </p:cNvPr>
          <p:cNvPicPr>
            <a:picLocks noChangeAspect="1"/>
          </p:cNvPicPr>
          <p:nvPr/>
        </p:nvPicPr>
        <p:blipFill>
          <a:blip r:embed="rId4"/>
          <a:stretch>
            <a:fillRect/>
          </a:stretch>
        </p:blipFill>
        <p:spPr>
          <a:xfrm>
            <a:off x="1024864" y="4691674"/>
            <a:ext cx="2786005" cy="2115200"/>
          </a:xfrm>
          <a:prstGeom prst="rect">
            <a:avLst/>
          </a:prstGeom>
        </p:spPr>
      </p:pic>
      <p:pic>
        <p:nvPicPr>
          <p:cNvPr id="14" name="Picture 13">
            <a:extLst>
              <a:ext uri="{FF2B5EF4-FFF2-40B4-BE49-F238E27FC236}">
                <a16:creationId xmlns:a16="http://schemas.microsoft.com/office/drawing/2014/main" id="{C066C10B-E72D-6548-930F-994EA5F7E261}"/>
              </a:ext>
            </a:extLst>
          </p:cNvPr>
          <p:cNvPicPr>
            <a:picLocks noChangeAspect="1"/>
          </p:cNvPicPr>
          <p:nvPr/>
        </p:nvPicPr>
        <p:blipFill>
          <a:blip r:embed="rId5"/>
          <a:stretch>
            <a:fillRect/>
          </a:stretch>
        </p:blipFill>
        <p:spPr>
          <a:xfrm>
            <a:off x="4281854" y="4934383"/>
            <a:ext cx="4234202" cy="956110"/>
          </a:xfrm>
          <a:prstGeom prst="rect">
            <a:avLst/>
          </a:prstGeom>
        </p:spPr>
      </p:pic>
      <p:sp>
        <p:nvSpPr>
          <p:cNvPr id="15" name="TextBox 14">
            <a:extLst>
              <a:ext uri="{FF2B5EF4-FFF2-40B4-BE49-F238E27FC236}">
                <a16:creationId xmlns:a16="http://schemas.microsoft.com/office/drawing/2014/main" id="{5573923B-B46D-294F-97CC-5FE0BA8C1B49}"/>
              </a:ext>
            </a:extLst>
          </p:cNvPr>
          <p:cNvSpPr txBox="1"/>
          <p:nvPr/>
        </p:nvSpPr>
        <p:spPr>
          <a:xfrm>
            <a:off x="2754148" y="3673588"/>
            <a:ext cx="1670585" cy="266701"/>
          </a:xfrm>
          <a:prstGeom prst="rect">
            <a:avLst/>
          </a:prstGeom>
        </p:spPr>
        <p:txBody>
          <a:bodyPr vert="horz" wrap="square" lIns="91440" tIns="45720" rIns="91440" bIns="45720" rtlCol="0">
            <a:noAutofit/>
          </a:bodyPr>
          <a:lstStyle/>
          <a:p>
            <a:pPr algn="ctr" defTabSz="457200">
              <a:spcBef>
                <a:spcPct val="20000"/>
              </a:spcBef>
            </a:pPr>
            <a:r>
              <a:rPr lang="en-US" sz="2000" b="1" i="1" dirty="0">
                <a:latin typeface="Arial Narrow"/>
                <a:cs typeface="Arial Narrow"/>
              </a:rPr>
              <a:t>D</a:t>
            </a:r>
            <a:r>
              <a:rPr lang="en-US" sz="2000" b="1" dirty="0">
                <a:latin typeface="Arial Narrow"/>
                <a:cs typeface="Arial Narrow"/>
              </a:rPr>
              <a:t> = 2 nm</a:t>
            </a:r>
            <a:r>
              <a:rPr lang="en-US" sz="2000" b="1" baseline="30000" dirty="0">
                <a:latin typeface="Arial Narrow"/>
                <a:cs typeface="Arial Narrow"/>
              </a:rPr>
              <a:t>2</a:t>
            </a:r>
            <a:r>
              <a:rPr lang="en-US" sz="2000" b="1" dirty="0">
                <a:latin typeface="Arial Narrow"/>
                <a:cs typeface="Arial Narrow"/>
              </a:rPr>
              <a:t>/s</a:t>
            </a:r>
            <a:endParaRPr kumimoji="0" lang="en-US" sz="2000" b="1" i="1" u="none" strike="noStrike" kern="1200" cap="none" spc="0" normalizeH="0" noProof="0" dirty="0">
              <a:ln>
                <a:noFill/>
              </a:ln>
              <a:effectLst/>
              <a:uLnTx/>
              <a:uFillTx/>
              <a:latin typeface="Arial Narrow"/>
              <a:ea typeface="+mn-ea"/>
              <a:cs typeface="Arial Narrow"/>
            </a:endParaRPr>
          </a:p>
        </p:txBody>
      </p:sp>
      <p:sp>
        <p:nvSpPr>
          <p:cNvPr id="16" name="TextBox 15">
            <a:extLst>
              <a:ext uri="{FF2B5EF4-FFF2-40B4-BE49-F238E27FC236}">
                <a16:creationId xmlns:a16="http://schemas.microsoft.com/office/drawing/2014/main" id="{599E6A7F-78AB-3448-9FA8-9A7D78C8D000}"/>
              </a:ext>
            </a:extLst>
          </p:cNvPr>
          <p:cNvSpPr txBox="1"/>
          <p:nvPr/>
        </p:nvSpPr>
        <p:spPr>
          <a:xfrm>
            <a:off x="6555162" y="3673588"/>
            <a:ext cx="1494781" cy="266701"/>
          </a:xfrm>
          <a:prstGeom prst="rect">
            <a:avLst/>
          </a:prstGeom>
        </p:spPr>
        <p:txBody>
          <a:bodyPr vert="horz" wrap="square" lIns="91440" tIns="45720" rIns="91440" bIns="45720" rtlCol="0">
            <a:noAutofit/>
          </a:bodyPr>
          <a:lstStyle/>
          <a:p>
            <a:pPr algn="ctr" defTabSz="457200">
              <a:spcBef>
                <a:spcPct val="20000"/>
              </a:spcBef>
            </a:pPr>
            <a:r>
              <a:rPr lang="en-US" sz="2000" b="1" i="1" dirty="0">
                <a:latin typeface="Arial Narrow"/>
                <a:cs typeface="Arial Narrow"/>
              </a:rPr>
              <a:t>D</a:t>
            </a:r>
            <a:r>
              <a:rPr lang="en-US" sz="2000" b="1" dirty="0">
                <a:latin typeface="Arial Narrow"/>
                <a:cs typeface="Arial Narrow"/>
              </a:rPr>
              <a:t> = 5 nm</a:t>
            </a:r>
            <a:r>
              <a:rPr lang="en-US" sz="2000" b="1" baseline="30000" dirty="0">
                <a:latin typeface="Arial Narrow"/>
                <a:cs typeface="Arial Narrow"/>
              </a:rPr>
              <a:t>2</a:t>
            </a:r>
            <a:r>
              <a:rPr lang="en-US" sz="2000" b="1" dirty="0">
                <a:latin typeface="Arial Narrow"/>
                <a:cs typeface="Arial Narrow"/>
              </a:rPr>
              <a:t>/s</a:t>
            </a:r>
            <a:r>
              <a:rPr kumimoji="0" lang="en-US" sz="2000" b="1" i="0" u="none" strike="noStrike" kern="1200" cap="none" spc="0" normalizeH="0" noProof="0" dirty="0">
                <a:ln>
                  <a:noFill/>
                </a:ln>
                <a:effectLst/>
                <a:uLnTx/>
                <a:uFillTx/>
                <a:latin typeface="Arial Narrow"/>
                <a:ea typeface="+mn-ea"/>
                <a:cs typeface="Arial Narrow"/>
              </a:rPr>
              <a:t> </a:t>
            </a:r>
          </a:p>
        </p:txBody>
      </p:sp>
      <p:sp>
        <p:nvSpPr>
          <p:cNvPr id="17" name="TextBox 16">
            <a:extLst>
              <a:ext uri="{FF2B5EF4-FFF2-40B4-BE49-F238E27FC236}">
                <a16:creationId xmlns:a16="http://schemas.microsoft.com/office/drawing/2014/main" id="{3C55D1C3-94A7-4446-A061-ADADDA1A5B29}"/>
              </a:ext>
            </a:extLst>
          </p:cNvPr>
          <p:cNvSpPr txBox="1"/>
          <p:nvPr/>
        </p:nvSpPr>
        <p:spPr>
          <a:xfrm>
            <a:off x="2916740" y="5999573"/>
            <a:ext cx="1507993" cy="266701"/>
          </a:xfrm>
          <a:prstGeom prst="rect">
            <a:avLst/>
          </a:prstGeom>
        </p:spPr>
        <p:txBody>
          <a:bodyPr vert="horz" wrap="square" lIns="91440" tIns="45720" rIns="91440" bIns="45720" rtlCol="0">
            <a:noAutofit/>
          </a:bodyPr>
          <a:lstStyle/>
          <a:p>
            <a:pPr algn="ctr" defTabSz="457200">
              <a:spcBef>
                <a:spcPct val="20000"/>
              </a:spcBef>
            </a:pPr>
            <a:r>
              <a:rPr lang="en-US" sz="2000" b="1" i="1" dirty="0">
                <a:latin typeface="Arial Narrow"/>
                <a:cs typeface="Arial Narrow"/>
              </a:rPr>
              <a:t>D</a:t>
            </a:r>
            <a:r>
              <a:rPr lang="en-US" sz="2000" b="1" dirty="0">
                <a:latin typeface="Arial Narrow"/>
                <a:cs typeface="Arial Narrow"/>
              </a:rPr>
              <a:t> = 10 nm</a:t>
            </a:r>
            <a:r>
              <a:rPr lang="en-US" sz="2000" b="1" baseline="30000" dirty="0">
                <a:latin typeface="Arial Narrow"/>
                <a:cs typeface="Arial Narrow"/>
              </a:rPr>
              <a:t>2</a:t>
            </a:r>
            <a:r>
              <a:rPr lang="en-US" sz="2000" b="1" dirty="0">
                <a:latin typeface="Arial Narrow"/>
                <a:cs typeface="Arial Narrow"/>
              </a:rPr>
              <a:t>/s</a:t>
            </a:r>
            <a:endParaRPr kumimoji="0" lang="en-US" sz="2000" b="1" i="1" u="none" strike="noStrike" kern="1200" cap="none" spc="0" normalizeH="0" noProof="0" dirty="0">
              <a:ln>
                <a:noFill/>
              </a:ln>
              <a:effectLst/>
              <a:uLnTx/>
              <a:uFillTx/>
              <a:latin typeface="Arial Narrow"/>
              <a:ea typeface="+mn-ea"/>
              <a:cs typeface="Arial Narrow"/>
            </a:endParaRPr>
          </a:p>
        </p:txBody>
      </p:sp>
    </p:spTree>
    <p:extLst>
      <p:ext uri="{BB962C8B-B14F-4D97-AF65-F5344CB8AC3E}">
        <p14:creationId xmlns:p14="http://schemas.microsoft.com/office/powerpoint/2010/main" val="38322892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3ACACC-CF7E-7B4D-A99C-C132A68EC286}"/>
              </a:ext>
            </a:extLst>
          </p:cNvPr>
          <p:cNvSpPr>
            <a:spLocks noGrp="1"/>
          </p:cNvSpPr>
          <p:nvPr>
            <p:ph type="title"/>
          </p:nvPr>
        </p:nvSpPr>
        <p:spPr/>
        <p:txBody>
          <a:bodyPr/>
          <a:lstStyle/>
          <a:p>
            <a:r>
              <a:rPr lang="en-US" dirty="0"/>
              <a:t>Determining parameters for Bison U-(Pu)-Zr swelling model</a:t>
            </a:r>
          </a:p>
        </p:txBody>
      </p:sp>
      <p:sp>
        <p:nvSpPr>
          <p:cNvPr id="3" name="Content Placeholder 2">
            <a:extLst>
              <a:ext uri="{FF2B5EF4-FFF2-40B4-BE49-F238E27FC236}">
                <a16:creationId xmlns:a16="http://schemas.microsoft.com/office/drawing/2014/main" id="{0575C39A-68FC-1D41-B8F3-A6464C7FF317}"/>
              </a:ext>
            </a:extLst>
          </p:cNvPr>
          <p:cNvSpPr>
            <a:spLocks noGrp="1"/>
          </p:cNvSpPr>
          <p:nvPr>
            <p:ph idx="1"/>
          </p:nvPr>
        </p:nvSpPr>
        <p:spPr/>
        <p:txBody>
          <a:bodyPr/>
          <a:lstStyle/>
          <a:p>
            <a:r>
              <a:rPr lang="en-US" dirty="0"/>
              <a:t>Assume no significant gas release can occur from interior regions of fuel until percolation threshold is reached</a:t>
            </a:r>
          </a:p>
          <a:p>
            <a:pPr lvl="1"/>
            <a:r>
              <a:rPr lang="en-US" dirty="0"/>
              <a:t>Set </a:t>
            </a:r>
            <a:r>
              <a:rPr lang="en-US" i="1" dirty="0"/>
              <a:t>p</a:t>
            </a:r>
            <a:r>
              <a:rPr lang="en-US" i="1" baseline="-25000" dirty="0"/>
              <a:t>i </a:t>
            </a:r>
            <a:r>
              <a:rPr lang="en-US" i="1" dirty="0"/>
              <a:t>= </a:t>
            </a:r>
            <a:r>
              <a:rPr lang="en-US" dirty="0"/>
              <a:t>mean</a:t>
            </a:r>
            <a:r>
              <a:rPr lang="en-US" i="1" dirty="0"/>
              <a:t> p</a:t>
            </a:r>
            <a:r>
              <a:rPr lang="en-US" i="1" baseline="-25000" dirty="0"/>
              <a:t>c</a:t>
            </a:r>
            <a:r>
              <a:rPr lang="en-US" i="1" dirty="0"/>
              <a:t> </a:t>
            </a:r>
            <a:r>
              <a:rPr lang="en-US" dirty="0"/>
              <a:t>= 0.262</a:t>
            </a:r>
          </a:p>
          <a:p>
            <a:r>
              <a:rPr lang="en-US" dirty="0"/>
              <a:t>Based on EBR-II post-irradiation examination, fission gas release plateaued at 80% of fission gas produced</a:t>
            </a:r>
          </a:p>
          <a:p>
            <a:pPr lvl="1"/>
            <a:r>
              <a:rPr lang="en-US" dirty="0"/>
              <a:t>Define </a:t>
            </a:r>
            <a:r>
              <a:rPr lang="en-US" i="1" dirty="0"/>
              <a:t>p</a:t>
            </a:r>
            <a:r>
              <a:rPr lang="en-US" baseline="-25000" dirty="0"/>
              <a:t>0.8</a:t>
            </a:r>
            <a:r>
              <a:rPr lang="en-US" i="1" dirty="0"/>
              <a:t> </a:t>
            </a:r>
            <a:r>
              <a:rPr lang="en-US" dirty="0"/>
              <a:t>as the porosity at which </a:t>
            </a:r>
            <a:r>
              <a:rPr lang="en-US" i="1" dirty="0" err="1"/>
              <a:t>f</a:t>
            </a:r>
            <a:r>
              <a:rPr lang="en-US" i="1" baseline="-25000" dirty="0" err="1"/>
              <a:t>V</a:t>
            </a:r>
            <a:r>
              <a:rPr lang="en-US" dirty="0"/>
              <a:t> = 0.8</a:t>
            </a:r>
          </a:p>
          <a:p>
            <a:pPr lvl="1"/>
            <a:r>
              <a:rPr lang="en-US" dirty="0"/>
              <a:t>Set </a:t>
            </a:r>
            <a:r>
              <a:rPr lang="en-US" i="1" dirty="0" err="1"/>
              <a:t>p</a:t>
            </a:r>
            <a:r>
              <a:rPr lang="en-US" i="1" baseline="-25000" dirty="0" err="1"/>
              <a:t>t</a:t>
            </a:r>
            <a:r>
              <a:rPr lang="en-US" i="1" baseline="-25000" dirty="0"/>
              <a:t> </a:t>
            </a:r>
            <a:r>
              <a:rPr lang="en-US" i="1" dirty="0"/>
              <a:t>= </a:t>
            </a:r>
            <a:r>
              <a:rPr lang="en-US" dirty="0"/>
              <a:t>mean</a:t>
            </a:r>
            <a:r>
              <a:rPr lang="en-US" i="1" dirty="0"/>
              <a:t> p</a:t>
            </a:r>
            <a:r>
              <a:rPr lang="en-US" baseline="-25000" dirty="0"/>
              <a:t>0.8</a:t>
            </a:r>
            <a:r>
              <a:rPr lang="en-US" i="1" dirty="0"/>
              <a:t> </a:t>
            </a:r>
            <a:r>
              <a:rPr lang="en-US" dirty="0"/>
              <a:t>= 0.28</a:t>
            </a:r>
          </a:p>
          <a:p>
            <a:endParaRPr lang="en-US" dirty="0"/>
          </a:p>
        </p:txBody>
      </p:sp>
      <p:sp>
        <p:nvSpPr>
          <p:cNvPr id="4" name="TextBox 3">
            <a:extLst>
              <a:ext uri="{FF2B5EF4-FFF2-40B4-BE49-F238E27FC236}">
                <a16:creationId xmlns:a16="http://schemas.microsoft.com/office/drawing/2014/main" id="{A964ECA3-A060-2E43-A5C7-00D3D8D157DE}"/>
              </a:ext>
            </a:extLst>
          </p:cNvPr>
          <p:cNvSpPr txBox="1"/>
          <p:nvPr/>
        </p:nvSpPr>
        <p:spPr>
          <a:xfrm>
            <a:off x="1718268" y="241160"/>
            <a:ext cx="0" cy="0"/>
          </a:xfrm>
          <a:prstGeom prst="rect">
            <a:avLst/>
          </a:prstGeom>
        </p:spPr>
        <p:txBody>
          <a:bodyPr vert="horz" wrap="none" lIns="91440" tIns="45720" rIns="91440" bIns="45720" rtlCol="0">
            <a:normAutofit fontScale="25000" lnSpcReduction="20000"/>
          </a:bodyPr>
          <a:lstStyle/>
          <a:p>
            <a:pPr marL="0" marR="0" indent="0" algn="l" defTabSz="457200" rtl="0" eaLnBrk="1" fontAlgn="auto" latinLnBrk="0" hangingPunct="1">
              <a:lnSpc>
                <a:spcPct val="100000"/>
              </a:lnSpc>
              <a:spcBef>
                <a:spcPct val="20000"/>
              </a:spcBef>
              <a:spcAft>
                <a:spcPts val="0"/>
              </a:spcAft>
              <a:buClrTx/>
              <a:buSzTx/>
              <a:buFont typeface="Arial"/>
              <a:buNone/>
              <a:tabLst/>
            </a:pPr>
            <a:endParaRPr kumimoji="0" lang="en-US" sz="2323" b="1" i="0" u="none" strike="noStrike" kern="1200" cap="none" spc="0" normalizeH="0" baseline="0" noProof="0" dirty="0">
              <a:ln>
                <a:noFill/>
              </a:ln>
              <a:solidFill>
                <a:srgbClr val="FFFFFF"/>
              </a:solidFill>
              <a:effectLst/>
              <a:uLnTx/>
              <a:uFillTx/>
              <a:latin typeface="Arial Narrow"/>
              <a:ea typeface="+mn-ea"/>
              <a:cs typeface="Arial Narrow"/>
            </a:endParaRPr>
          </a:p>
        </p:txBody>
      </p:sp>
      <p:grpSp>
        <p:nvGrpSpPr>
          <p:cNvPr id="10" name="Group 9">
            <a:extLst>
              <a:ext uri="{FF2B5EF4-FFF2-40B4-BE49-F238E27FC236}">
                <a16:creationId xmlns:a16="http://schemas.microsoft.com/office/drawing/2014/main" id="{83AA8D86-0898-CA49-885F-C6E54CE656E3}"/>
              </a:ext>
            </a:extLst>
          </p:cNvPr>
          <p:cNvGrpSpPr/>
          <p:nvPr/>
        </p:nvGrpSpPr>
        <p:grpSpPr>
          <a:xfrm>
            <a:off x="2554165" y="4399426"/>
            <a:ext cx="4035669" cy="1329886"/>
            <a:chOff x="2031023" y="4329088"/>
            <a:chExt cx="4035669" cy="1329886"/>
          </a:xfrm>
        </p:grpSpPr>
        <p:pic>
          <p:nvPicPr>
            <p:cNvPr id="6" name="Picture 5">
              <a:extLst>
                <a:ext uri="{FF2B5EF4-FFF2-40B4-BE49-F238E27FC236}">
                  <a16:creationId xmlns:a16="http://schemas.microsoft.com/office/drawing/2014/main" id="{57A9A76E-FD6A-A64A-98A5-65568CCBA38B}"/>
                </a:ext>
              </a:extLst>
            </p:cNvPr>
            <p:cNvPicPr>
              <a:picLocks noChangeAspect="1"/>
            </p:cNvPicPr>
            <p:nvPr/>
          </p:nvPicPr>
          <p:blipFill rotWithShape="1">
            <a:blip r:embed="rId3"/>
            <a:srcRect r="87211"/>
            <a:stretch/>
          </p:blipFill>
          <p:spPr>
            <a:xfrm>
              <a:off x="2031023" y="4329088"/>
              <a:ext cx="1169377" cy="1329886"/>
            </a:xfrm>
            <a:prstGeom prst="rect">
              <a:avLst/>
            </a:prstGeom>
          </p:spPr>
        </p:pic>
        <p:pic>
          <p:nvPicPr>
            <p:cNvPr id="9" name="Picture 8">
              <a:extLst>
                <a:ext uri="{FF2B5EF4-FFF2-40B4-BE49-F238E27FC236}">
                  <a16:creationId xmlns:a16="http://schemas.microsoft.com/office/drawing/2014/main" id="{5CC5199B-B29D-2045-AB47-396C6031B8FF}"/>
                </a:ext>
              </a:extLst>
            </p:cNvPr>
            <p:cNvPicPr>
              <a:picLocks noChangeAspect="1"/>
            </p:cNvPicPr>
            <p:nvPr/>
          </p:nvPicPr>
          <p:blipFill rotWithShape="1">
            <a:blip r:embed="rId3"/>
            <a:srcRect l="68654"/>
            <a:stretch/>
          </p:blipFill>
          <p:spPr>
            <a:xfrm>
              <a:off x="3200400" y="4329088"/>
              <a:ext cx="2866292" cy="1329886"/>
            </a:xfrm>
            <a:prstGeom prst="rect">
              <a:avLst/>
            </a:prstGeom>
          </p:spPr>
        </p:pic>
      </p:grpSp>
    </p:spTree>
    <p:extLst>
      <p:ext uri="{BB962C8B-B14F-4D97-AF65-F5344CB8AC3E}">
        <p14:creationId xmlns:p14="http://schemas.microsoft.com/office/powerpoint/2010/main" val="2308582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C518C5-8DE0-F549-8C6C-EA735FBE3A6C}"/>
              </a:ext>
            </a:extLst>
          </p:cNvPr>
          <p:cNvSpPr>
            <a:spLocks noGrp="1"/>
          </p:cNvSpPr>
          <p:nvPr>
            <p:ph type="title"/>
          </p:nvPr>
        </p:nvSpPr>
        <p:spPr/>
        <p:txBody>
          <a:bodyPr/>
          <a:lstStyle/>
          <a:p>
            <a:r>
              <a:rPr lang="en-US" dirty="0"/>
              <a:t>BISON fission gas release prediction from simulated EBR-II fuel pin</a:t>
            </a:r>
          </a:p>
        </p:txBody>
      </p:sp>
      <p:sp>
        <p:nvSpPr>
          <p:cNvPr id="3" name="Content Placeholder 2">
            <a:extLst>
              <a:ext uri="{FF2B5EF4-FFF2-40B4-BE49-F238E27FC236}">
                <a16:creationId xmlns:a16="http://schemas.microsoft.com/office/drawing/2014/main" id="{7387E39E-D061-6E4F-A882-730CA3E9F801}"/>
              </a:ext>
            </a:extLst>
          </p:cNvPr>
          <p:cNvSpPr>
            <a:spLocks noGrp="1"/>
          </p:cNvSpPr>
          <p:nvPr>
            <p:ph idx="1"/>
          </p:nvPr>
        </p:nvSpPr>
        <p:spPr>
          <a:xfrm>
            <a:off x="863599" y="1566984"/>
            <a:ext cx="7811737" cy="4351338"/>
          </a:xfrm>
        </p:spPr>
        <p:txBody>
          <a:bodyPr/>
          <a:lstStyle/>
          <a:p>
            <a:r>
              <a:rPr lang="en-US" dirty="0"/>
              <a:t>Optimization was performed using Dakota to determine model parameters that best matched experimental measurement of FGR</a:t>
            </a:r>
          </a:p>
          <a:p>
            <a:pPr lvl="1"/>
            <a:r>
              <a:rPr lang="en-US" dirty="0"/>
              <a:t>Results were strongly dependent on initial guesses for parameters</a:t>
            </a:r>
          </a:p>
          <a:p>
            <a:r>
              <a:rPr lang="en-US" dirty="0"/>
              <a:t>Using values of </a:t>
            </a:r>
            <a:r>
              <a:rPr lang="en-US" i="1" dirty="0"/>
              <a:t>p</a:t>
            </a:r>
            <a:r>
              <a:rPr lang="en-US" i="1" baseline="-25000" dirty="0"/>
              <a:t>i</a:t>
            </a:r>
            <a:r>
              <a:rPr lang="en-US" dirty="0"/>
              <a:t> and </a:t>
            </a:r>
            <a:r>
              <a:rPr lang="en-US" i="1" dirty="0" err="1"/>
              <a:t>p</a:t>
            </a:r>
            <a:r>
              <a:rPr lang="en-US" i="1" baseline="-25000" dirty="0" err="1"/>
              <a:t>t</a:t>
            </a:r>
            <a:r>
              <a:rPr lang="en-US" dirty="0"/>
              <a:t> from phase-field simulations significantly reduced the dependence on initial guesses for other parameters</a:t>
            </a:r>
          </a:p>
        </p:txBody>
      </p:sp>
      <p:pic>
        <p:nvPicPr>
          <p:cNvPr id="5" name="Picture 4">
            <a:extLst>
              <a:ext uri="{FF2B5EF4-FFF2-40B4-BE49-F238E27FC236}">
                <a16:creationId xmlns:a16="http://schemas.microsoft.com/office/drawing/2014/main" id="{BD1AAAB7-802D-0945-BF00-625C8C1BD6E9}"/>
              </a:ext>
            </a:extLst>
          </p:cNvPr>
          <p:cNvPicPr>
            <a:picLocks noChangeAspect="1"/>
          </p:cNvPicPr>
          <p:nvPr/>
        </p:nvPicPr>
        <p:blipFill rotWithShape="1">
          <a:blip r:embed="rId2"/>
          <a:srcRect l="5774" t="7308" r="5485" b="7947"/>
          <a:stretch/>
        </p:blipFill>
        <p:spPr>
          <a:xfrm>
            <a:off x="4856510" y="3955708"/>
            <a:ext cx="3423885" cy="2598851"/>
          </a:xfrm>
          <a:prstGeom prst="rect">
            <a:avLst/>
          </a:prstGeom>
        </p:spPr>
      </p:pic>
      <p:pic>
        <p:nvPicPr>
          <p:cNvPr id="7" name="Picture 6">
            <a:extLst>
              <a:ext uri="{FF2B5EF4-FFF2-40B4-BE49-F238E27FC236}">
                <a16:creationId xmlns:a16="http://schemas.microsoft.com/office/drawing/2014/main" id="{0909BDF6-A9F7-F54E-BE23-8F61ADCB6EDF}"/>
              </a:ext>
            </a:extLst>
          </p:cNvPr>
          <p:cNvPicPr>
            <a:picLocks noChangeAspect="1"/>
          </p:cNvPicPr>
          <p:nvPr/>
        </p:nvPicPr>
        <p:blipFill rotWithShape="1">
          <a:blip r:embed="rId3"/>
          <a:srcRect l="6382" t="6896" r="6382" b="8603"/>
          <a:stretch/>
        </p:blipFill>
        <p:spPr>
          <a:xfrm>
            <a:off x="1196457" y="3955708"/>
            <a:ext cx="3375544" cy="2598850"/>
          </a:xfrm>
          <a:prstGeom prst="rect">
            <a:avLst/>
          </a:prstGeom>
        </p:spPr>
      </p:pic>
      <p:sp>
        <p:nvSpPr>
          <p:cNvPr id="8" name="TextBox 7">
            <a:extLst>
              <a:ext uri="{FF2B5EF4-FFF2-40B4-BE49-F238E27FC236}">
                <a16:creationId xmlns:a16="http://schemas.microsoft.com/office/drawing/2014/main" id="{E95C0974-6B8F-EE43-9F11-EBB3FC60075F}"/>
              </a:ext>
            </a:extLst>
          </p:cNvPr>
          <p:cNvSpPr txBox="1"/>
          <p:nvPr/>
        </p:nvSpPr>
        <p:spPr>
          <a:xfrm>
            <a:off x="2197305" y="3679902"/>
            <a:ext cx="1415772" cy="369332"/>
          </a:xfrm>
          <a:prstGeom prst="rect">
            <a:avLst/>
          </a:prstGeom>
          <a:noFill/>
        </p:spPr>
        <p:txBody>
          <a:bodyPr wrap="none" rtlCol="0">
            <a:spAutoFit/>
          </a:bodyPr>
          <a:lstStyle/>
          <a:p>
            <a:r>
              <a:rPr lang="en-US" dirty="0"/>
              <a:t>Fit </a:t>
            </a:r>
            <a:r>
              <a:rPr lang="en-US" i="1" dirty="0"/>
              <a:t>p</a:t>
            </a:r>
            <a:r>
              <a:rPr lang="en-US" i="1" baseline="-25000" dirty="0"/>
              <a:t>i</a:t>
            </a:r>
            <a:r>
              <a:rPr lang="en-US" dirty="0"/>
              <a:t> and </a:t>
            </a:r>
            <a:r>
              <a:rPr lang="en-US" i="1" dirty="0" err="1"/>
              <a:t>p</a:t>
            </a:r>
            <a:r>
              <a:rPr lang="en-US" i="1" baseline="-25000" dirty="0" err="1"/>
              <a:t>t</a:t>
            </a:r>
            <a:r>
              <a:rPr lang="en-US" dirty="0"/>
              <a:t> </a:t>
            </a:r>
          </a:p>
        </p:txBody>
      </p:sp>
      <p:sp>
        <p:nvSpPr>
          <p:cNvPr id="9" name="TextBox 8">
            <a:extLst>
              <a:ext uri="{FF2B5EF4-FFF2-40B4-BE49-F238E27FC236}">
                <a16:creationId xmlns:a16="http://schemas.microsoft.com/office/drawing/2014/main" id="{E9BBB96D-A898-1344-935C-28B5ED2AE8A6}"/>
              </a:ext>
            </a:extLst>
          </p:cNvPr>
          <p:cNvSpPr txBox="1"/>
          <p:nvPr/>
        </p:nvSpPr>
        <p:spPr>
          <a:xfrm>
            <a:off x="5295063" y="3679902"/>
            <a:ext cx="2749471" cy="369332"/>
          </a:xfrm>
          <a:prstGeom prst="rect">
            <a:avLst/>
          </a:prstGeom>
          <a:noFill/>
        </p:spPr>
        <p:txBody>
          <a:bodyPr wrap="none" rtlCol="0">
            <a:spAutoFit/>
          </a:bodyPr>
          <a:lstStyle/>
          <a:p>
            <a:r>
              <a:rPr lang="en-US" i="1" dirty="0"/>
              <a:t>p</a:t>
            </a:r>
            <a:r>
              <a:rPr lang="en-US" i="1" baseline="-25000" dirty="0"/>
              <a:t>i</a:t>
            </a:r>
            <a:r>
              <a:rPr lang="en-US" dirty="0"/>
              <a:t> and </a:t>
            </a:r>
            <a:r>
              <a:rPr lang="en-US" i="1" dirty="0" err="1"/>
              <a:t>p</a:t>
            </a:r>
            <a:r>
              <a:rPr lang="en-US" i="1" baseline="-25000" dirty="0" err="1"/>
              <a:t>t</a:t>
            </a:r>
            <a:r>
              <a:rPr lang="en-US" dirty="0"/>
              <a:t> from phase-field</a:t>
            </a:r>
          </a:p>
        </p:txBody>
      </p:sp>
    </p:spTree>
    <p:extLst>
      <p:ext uri="{BB962C8B-B14F-4D97-AF65-F5344CB8AC3E}">
        <p14:creationId xmlns:p14="http://schemas.microsoft.com/office/powerpoint/2010/main" val="4952162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7D517E-3CFB-934D-B7EE-E216DFF94622}"/>
              </a:ext>
            </a:extLst>
          </p:cNvPr>
          <p:cNvSpPr>
            <a:spLocks noGrp="1"/>
          </p:cNvSpPr>
          <p:nvPr>
            <p:ph type="title"/>
          </p:nvPr>
        </p:nvSpPr>
        <p:spPr/>
        <p:txBody>
          <a:bodyPr/>
          <a:lstStyle/>
          <a:p>
            <a:r>
              <a:rPr lang="en-US" dirty="0"/>
              <a:t>Conclusions and next steps</a:t>
            </a:r>
          </a:p>
        </p:txBody>
      </p:sp>
      <p:sp>
        <p:nvSpPr>
          <p:cNvPr id="3" name="Content Placeholder 2">
            <a:extLst>
              <a:ext uri="{FF2B5EF4-FFF2-40B4-BE49-F238E27FC236}">
                <a16:creationId xmlns:a16="http://schemas.microsoft.com/office/drawing/2014/main" id="{6CAF8216-FFC8-A246-9C02-C1EF6B2EC04E}"/>
              </a:ext>
            </a:extLst>
          </p:cNvPr>
          <p:cNvSpPr>
            <a:spLocks noGrp="1"/>
          </p:cNvSpPr>
          <p:nvPr>
            <p:ph idx="1"/>
          </p:nvPr>
        </p:nvSpPr>
        <p:spPr/>
        <p:txBody>
          <a:bodyPr/>
          <a:lstStyle/>
          <a:p>
            <a:r>
              <a:rPr lang="en-US" dirty="0"/>
              <a:t>Determined improved parameters for BISON model </a:t>
            </a:r>
            <a:r>
              <a:rPr lang="en-US" dirty="0" err="1"/>
              <a:t>UPuZrGaseousEigenstrain</a:t>
            </a:r>
            <a:endParaRPr lang="en-US" dirty="0"/>
          </a:p>
          <a:p>
            <a:pPr lvl="1"/>
            <a:r>
              <a:rPr lang="en-US" dirty="0"/>
              <a:t>Results fairly consistent for varying defect species mobility (over limited range considered)</a:t>
            </a:r>
          </a:p>
          <a:p>
            <a:pPr lvl="1"/>
            <a:r>
              <a:rPr lang="en-US" dirty="0"/>
              <a:t>Higher initial bubble density pushed percolation and venting earlier</a:t>
            </a:r>
          </a:p>
          <a:p>
            <a:pPr lvl="2"/>
            <a:r>
              <a:rPr lang="en-US" dirty="0"/>
              <a:t>Further efforts to quantify this parameter (experiment and simulation) for a variety of fuel compositions and operating conditions</a:t>
            </a:r>
          </a:p>
          <a:p>
            <a:r>
              <a:rPr lang="en-US" dirty="0"/>
              <a:t>More advanced swelling model development in progress (considers more realistic gas equation of state, effect of hydrostatic stress, more realistic interconnectivity function)</a:t>
            </a:r>
          </a:p>
          <a:p>
            <a:pPr lvl="1"/>
            <a:r>
              <a:rPr lang="en-US" dirty="0"/>
              <a:t>Same simulations are being analyzed to parameterize this model</a:t>
            </a:r>
          </a:p>
        </p:txBody>
      </p:sp>
    </p:spTree>
    <p:extLst>
      <p:ext uri="{BB962C8B-B14F-4D97-AF65-F5344CB8AC3E}">
        <p14:creationId xmlns:p14="http://schemas.microsoft.com/office/powerpoint/2010/main" val="14957290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693F1E-700B-D145-BD88-101CB14A6E22}"/>
              </a:ext>
            </a:extLst>
          </p:cNvPr>
          <p:cNvSpPr>
            <a:spLocks noGrp="1"/>
          </p:cNvSpPr>
          <p:nvPr>
            <p:ph type="ctrTitle"/>
          </p:nvPr>
        </p:nvSpPr>
        <p:spPr/>
        <p:txBody>
          <a:bodyPr/>
          <a:lstStyle/>
          <a:p>
            <a:r>
              <a:rPr lang="en-US" dirty="0"/>
              <a:t>Parameterization of BISON model for fission gas release in U</a:t>
            </a:r>
            <a:r>
              <a:rPr lang="en-US" baseline="-25000" dirty="0"/>
              <a:t>3</a:t>
            </a:r>
            <a:r>
              <a:rPr lang="en-US" dirty="0"/>
              <a:t>Si</a:t>
            </a:r>
            <a:r>
              <a:rPr lang="en-US" baseline="-25000" dirty="0"/>
              <a:t>2</a:t>
            </a:r>
            <a:r>
              <a:rPr lang="en-US" baseline="30000" dirty="0"/>
              <a:t> </a:t>
            </a:r>
            <a:r>
              <a:rPr lang="en-US" dirty="0"/>
              <a:t>nuclear fuel using phase-field simulations</a:t>
            </a:r>
            <a:endParaRPr lang="en-US" baseline="-25000" dirty="0"/>
          </a:p>
        </p:txBody>
      </p:sp>
      <p:sp>
        <p:nvSpPr>
          <p:cNvPr id="3" name="Subtitle 2">
            <a:extLst>
              <a:ext uri="{FF2B5EF4-FFF2-40B4-BE49-F238E27FC236}">
                <a16:creationId xmlns:a16="http://schemas.microsoft.com/office/drawing/2014/main" id="{C7A33ADA-FBA6-C148-9049-7A988975F100}"/>
              </a:ext>
            </a:extLst>
          </p:cNvPr>
          <p:cNvSpPr>
            <a:spLocks noGrp="1"/>
          </p:cNvSpPr>
          <p:nvPr>
            <p:ph type="subTitle" idx="1"/>
          </p:nvPr>
        </p:nvSpPr>
        <p:spPr>
          <a:xfrm>
            <a:off x="266700" y="2596055"/>
            <a:ext cx="4760257" cy="685800"/>
          </a:xfrm>
        </p:spPr>
        <p:txBody>
          <a:bodyPr/>
          <a:lstStyle/>
          <a:p>
            <a:r>
              <a:rPr lang="en-US" dirty="0"/>
              <a:t>Larry Aagesen</a:t>
            </a:r>
            <a:r>
              <a:rPr lang="en-US" baseline="30000" dirty="0"/>
              <a:t>1</a:t>
            </a:r>
            <a:r>
              <a:rPr lang="en-US" dirty="0"/>
              <a:t>, David Andersson</a:t>
            </a:r>
            <a:r>
              <a:rPr lang="en-US" baseline="30000" dirty="0"/>
              <a:t>2</a:t>
            </a:r>
            <a:r>
              <a:rPr lang="en-US" dirty="0"/>
              <a:t>, Benjamin Beeler</a:t>
            </a:r>
            <a:r>
              <a:rPr lang="en-US" baseline="30000" dirty="0"/>
              <a:t>3</a:t>
            </a:r>
            <a:r>
              <a:rPr lang="en-US" dirty="0"/>
              <a:t>, Michael W.D. Cooper</a:t>
            </a:r>
            <a:r>
              <a:rPr lang="en-US" baseline="30000" dirty="0"/>
              <a:t>2</a:t>
            </a:r>
            <a:r>
              <a:rPr lang="en-US" dirty="0"/>
              <a:t>, Kyle Gamble</a:t>
            </a:r>
            <a:r>
              <a:rPr lang="en-US" baseline="30000" dirty="0"/>
              <a:t>1</a:t>
            </a:r>
            <a:r>
              <a:rPr lang="en-US" dirty="0"/>
              <a:t>, </a:t>
            </a:r>
            <a:r>
              <a:rPr lang="en-US" dirty="0" err="1"/>
              <a:t>Yinbin</a:t>
            </a:r>
            <a:r>
              <a:rPr lang="en-US" dirty="0"/>
              <a:t> Miao</a:t>
            </a:r>
            <a:r>
              <a:rPr lang="en-US" baseline="30000" dirty="0"/>
              <a:t>4</a:t>
            </a:r>
            <a:r>
              <a:rPr lang="en-US" dirty="0"/>
              <a:t>, Giovanni Pastore</a:t>
            </a:r>
            <a:r>
              <a:rPr lang="en-US" baseline="30000" dirty="0"/>
              <a:t>5</a:t>
            </a:r>
            <a:r>
              <a:rPr lang="en-US" dirty="0"/>
              <a:t>, Cody Permann</a:t>
            </a:r>
            <a:r>
              <a:rPr lang="en-US" baseline="30000" dirty="0"/>
              <a:t>1</a:t>
            </a:r>
            <a:r>
              <a:rPr lang="en-US" dirty="0"/>
              <a:t>, Michael Tonks</a:t>
            </a:r>
            <a:r>
              <a:rPr lang="en-US" baseline="30000" dirty="0"/>
              <a:t>6</a:t>
            </a:r>
            <a:endParaRPr lang="en-US" sz="2000" dirty="0"/>
          </a:p>
          <a:p>
            <a:pPr>
              <a:spcBef>
                <a:spcPts val="0"/>
              </a:spcBef>
            </a:pPr>
            <a:r>
              <a:rPr lang="en-US" sz="2000" baseline="30000" dirty="0"/>
              <a:t>1</a:t>
            </a:r>
            <a:r>
              <a:rPr lang="en-US" sz="2000" dirty="0"/>
              <a:t>Idaho National Laboratory</a:t>
            </a:r>
          </a:p>
          <a:p>
            <a:pPr>
              <a:spcBef>
                <a:spcPts val="0"/>
              </a:spcBef>
            </a:pPr>
            <a:r>
              <a:rPr lang="en-US" sz="2000" baseline="30000" dirty="0"/>
              <a:t>2</a:t>
            </a:r>
            <a:r>
              <a:rPr lang="en-US" sz="2000" dirty="0"/>
              <a:t>Los Alamos National Laboratory</a:t>
            </a:r>
          </a:p>
          <a:p>
            <a:pPr>
              <a:spcBef>
                <a:spcPts val="0"/>
              </a:spcBef>
            </a:pPr>
            <a:r>
              <a:rPr lang="en-US" sz="2000" baseline="30000" dirty="0"/>
              <a:t>3</a:t>
            </a:r>
            <a:r>
              <a:rPr lang="en-US" sz="2000" dirty="0"/>
              <a:t>North Carolina State University</a:t>
            </a:r>
          </a:p>
          <a:p>
            <a:pPr>
              <a:spcBef>
                <a:spcPts val="0"/>
              </a:spcBef>
            </a:pPr>
            <a:r>
              <a:rPr lang="en-US" sz="2000" baseline="30000" dirty="0"/>
              <a:t>4</a:t>
            </a:r>
            <a:r>
              <a:rPr lang="en-US" sz="2000" dirty="0"/>
              <a:t>Argonne National Laboratory</a:t>
            </a:r>
          </a:p>
          <a:p>
            <a:pPr>
              <a:spcBef>
                <a:spcPts val="0"/>
              </a:spcBef>
            </a:pPr>
            <a:r>
              <a:rPr lang="en-US" sz="2000" baseline="30000" dirty="0"/>
              <a:t>5</a:t>
            </a:r>
            <a:r>
              <a:rPr lang="en-US" sz="2000" dirty="0"/>
              <a:t>University of Tennessee</a:t>
            </a:r>
          </a:p>
          <a:p>
            <a:pPr>
              <a:spcBef>
                <a:spcPts val="0"/>
              </a:spcBef>
            </a:pPr>
            <a:r>
              <a:rPr lang="en-US" sz="2000" baseline="30000" dirty="0"/>
              <a:t>6</a:t>
            </a:r>
            <a:r>
              <a:rPr lang="en-US" sz="2000" dirty="0"/>
              <a:t>University of Florida</a:t>
            </a:r>
            <a:endParaRPr lang="en-US" dirty="0"/>
          </a:p>
        </p:txBody>
      </p:sp>
    </p:spTree>
    <p:extLst>
      <p:ext uri="{BB962C8B-B14F-4D97-AF65-F5344CB8AC3E}">
        <p14:creationId xmlns:p14="http://schemas.microsoft.com/office/powerpoint/2010/main" val="2107742442"/>
      </p:ext>
    </p:extLst>
  </p:cSld>
  <p:clrMapOvr>
    <a:masterClrMapping/>
  </p:clrMapOvr>
  <mc:AlternateContent xmlns:mc="http://schemas.openxmlformats.org/markup-compatibility/2006" xmlns:p14="http://schemas.microsoft.com/office/powerpoint/2010/main">
    <mc:Choice Requires="p14">
      <p:transition spd="slow" p14:dur="2000" advTm="4826"/>
    </mc:Choice>
    <mc:Fallback xmlns="">
      <p:transition spd="slow" advTm="4826"/>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a:t>
            </a:r>
            <a:r>
              <a:rPr lang="en-US" baseline="-25000" dirty="0"/>
              <a:t>3</a:t>
            </a:r>
            <a:r>
              <a:rPr lang="en-US" dirty="0"/>
              <a:t>Si</a:t>
            </a:r>
            <a:r>
              <a:rPr lang="en-US" baseline="-25000" dirty="0"/>
              <a:t>2</a:t>
            </a:r>
            <a:r>
              <a:rPr lang="en-US" dirty="0"/>
              <a:t> is being considered as a potential accident-tolerant fuel</a:t>
            </a:r>
          </a:p>
        </p:txBody>
      </p:sp>
      <p:sp>
        <p:nvSpPr>
          <p:cNvPr id="3" name="Content Placeholder 2"/>
          <p:cNvSpPr>
            <a:spLocks noGrp="1"/>
          </p:cNvSpPr>
          <p:nvPr>
            <p:ph idx="1"/>
          </p:nvPr>
        </p:nvSpPr>
        <p:spPr>
          <a:xfrm>
            <a:off x="863605" y="1724849"/>
            <a:ext cx="4370547" cy="4351338"/>
          </a:xfrm>
        </p:spPr>
        <p:txBody>
          <a:bodyPr/>
          <a:lstStyle/>
          <a:p>
            <a:r>
              <a:rPr lang="en-US" dirty="0"/>
              <a:t>Compared with UO</a:t>
            </a:r>
            <a:r>
              <a:rPr lang="en-US" baseline="-25000" dirty="0"/>
              <a:t>2</a:t>
            </a:r>
            <a:r>
              <a:rPr lang="en-US" dirty="0"/>
              <a:t>:</a:t>
            </a:r>
          </a:p>
          <a:p>
            <a:pPr lvl="1"/>
            <a:r>
              <a:rPr lang="en-US" dirty="0"/>
              <a:t>Lower melting temperature</a:t>
            </a:r>
          </a:p>
          <a:p>
            <a:pPr lvl="1"/>
            <a:r>
              <a:rPr lang="en-US" dirty="0"/>
              <a:t>But higher thermal conductivity may give higher margin to melting temperature</a:t>
            </a:r>
          </a:p>
          <a:p>
            <a:r>
              <a:rPr lang="en-US" dirty="0"/>
              <a:t>U</a:t>
            </a:r>
            <a:r>
              <a:rPr lang="en-US" baseline="-25000" dirty="0"/>
              <a:t>3</a:t>
            </a:r>
            <a:r>
              <a:rPr lang="en-US" dirty="0"/>
              <a:t>Si</a:t>
            </a:r>
            <a:r>
              <a:rPr lang="en-US" baseline="-25000" dirty="0"/>
              <a:t>2</a:t>
            </a:r>
            <a:r>
              <a:rPr lang="en-US" dirty="0"/>
              <a:t> swelling/fission gas release behavior less well characterized</a:t>
            </a:r>
          </a:p>
          <a:p>
            <a:pPr lvl="1"/>
            <a:r>
              <a:rPr lang="en-US" dirty="0"/>
              <a:t>Evidence from higher-temperature irradiation suggests pellet-form fuel would remain crystalline, have similar microstructure as UO</a:t>
            </a:r>
            <a:r>
              <a:rPr lang="en-US" baseline="-25000" dirty="0"/>
              <a:t>2</a:t>
            </a:r>
            <a:r>
              <a:rPr lang="en-US" dirty="0"/>
              <a:t> fuel</a:t>
            </a:r>
          </a:p>
          <a:p>
            <a:r>
              <a:rPr lang="en-US" dirty="0"/>
              <a:t>BISON model recently developed based on these assumptions</a:t>
            </a:r>
            <a:endParaRPr lang="en-US" baseline="30000" dirty="0"/>
          </a:p>
        </p:txBody>
      </p:sp>
      <p:sp>
        <p:nvSpPr>
          <p:cNvPr id="6" name="Rectangle 5"/>
          <p:cNvSpPr/>
          <p:nvPr/>
        </p:nvSpPr>
        <p:spPr>
          <a:xfrm>
            <a:off x="457200" y="6411893"/>
            <a:ext cx="6867861" cy="338554"/>
          </a:xfrm>
          <a:prstGeom prst="rect">
            <a:avLst/>
          </a:prstGeom>
        </p:spPr>
        <p:txBody>
          <a:bodyPr wrap="square">
            <a:spAutoFit/>
          </a:bodyPr>
          <a:lstStyle/>
          <a:p>
            <a:r>
              <a:rPr lang="en-US" sz="1600" i="1" dirty="0" err="1">
                <a:latin typeface="+mn-lt"/>
              </a:rPr>
              <a:t>Barani</a:t>
            </a:r>
            <a:r>
              <a:rPr lang="en-US" sz="1600" i="1" dirty="0">
                <a:latin typeface="+mn-lt"/>
              </a:rPr>
              <a:t> et al., J. </a:t>
            </a:r>
            <a:r>
              <a:rPr lang="en-US" sz="1600" i="1" dirty="0"/>
              <a:t>Nuclear Mater., 522, 97-110 (2019).</a:t>
            </a:r>
            <a:r>
              <a:rPr lang="en-US" sz="1600" i="1" dirty="0">
                <a:latin typeface="+mn-lt"/>
              </a:rPr>
              <a:t> </a:t>
            </a:r>
          </a:p>
        </p:txBody>
      </p:sp>
      <p:pic>
        <p:nvPicPr>
          <p:cNvPr id="9" name="Picture 8" descr="met_sp14.png">
            <a:extLst>
              <a:ext uri="{FF2B5EF4-FFF2-40B4-BE49-F238E27FC236}">
                <a16:creationId xmlns:a16="http://schemas.microsoft.com/office/drawing/2014/main" id="{9A85733A-A89C-F743-8D40-DC05631C30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69350" y="3933250"/>
            <a:ext cx="2615501" cy="1846107"/>
          </a:xfrm>
          <a:prstGeom prst="rect">
            <a:avLst/>
          </a:prstGeom>
        </p:spPr>
      </p:pic>
      <p:sp>
        <p:nvSpPr>
          <p:cNvPr id="10" name="Rectangle 9">
            <a:extLst>
              <a:ext uri="{FF2B5EF4-FFF2-40B4-BE49-F238E27FC236}">
                <a16:creationId xmlns:a16="http://schemas.microsoft.com/office/drawing/2014/main" id="{8B216ACF-85B0-CC45-AF7E-37F6C48165CE}"/>
              </a:ext>
            </a:extLst>
          </p:cNvPr>
          <p:cNvSpPr/>
          <p:nvPr/>
        </p:nvSpPr>
        <p:spPr>
          <a:xfrm>
            <a:off x="5458535" y="5779357"/>
            <a:ext cx="3637131" cy="646331"/>
          </a:xfrm>
          <a:prstGeom prst="rect">
            <a:avLst/>
          </a:prstGeom>
        </p:spPr>
        <p:txBody>
          <a:bodyPr wrap="square">
            <a:spAutoFit/>
          </a:bodyPr>
          <a:lstStyle/>
          <a:p>
            <a:pPr algn="ctr"/>
            <a:r>
              <a:rPr lang="en-US" dirty="0">
                <a:solidFill>
                  <a:srgbClr val="000000"/>
                </a:solidFill>
                <a:latin typeface="+mj-lt"/>
                <a:cs typeface="Calibri" panose="020F0502020204030204" pitchFamily="34" charset="0"/>
              </a:rPr>
              <a:t>U</a:t>
            </a:r>
            <a:r>
              <a:rPr lang="en-US" baseline="-25000" dirty="0">
                <a:solidFill>
                  <a:srgbClr val="000000"/>
                </a:solidFill>
                <a:latin typeface="+mj-lt"/>
                <a:cs typeface="Calibri" panose="020F0502020204030204" pitchFamily="34" charset="0"/>
              </a:rPr>
              <a:t>3</a:t>
            </a:r>
            <a:r>
              <a:rPr lang="en-US" dirty="0">
                <a:solidFill>
                  <a:srgbClr val="000000"/>
                </a:solidFill>
                <a:latin typeface="+mj-lt"/>
                <a:cs typeface="Calibri" panose="020F0502020204030204" pitchFamily="34" charset="0"/>
              </a:rPr>
              <a:t>Si</a:t>
            </a:r>
            <a:r>
              <a:rPr lang="en-US" baseline="-25000" dirty="0">
                <a:solidFill>
                  <a:srgbClr val="000000"/>
                </a:solidFill>
                <a:latin typeface="+mj-lt"/>
                <a:cs typeface="Calibri" panose="020F0502020204030204" pitchFamily="34" charset="0"/>
              </a:rPr>
              <a:t>2</a:t>
            </a:r>
            <a:r>
              <a:rPr lang="en-US" dirty="0">
                <a:solidFill>
                  <a:srgbClr val="000000"/>
                </a:solidFill>
                <a:latin typeface="+mj-lt"/>
                <a:cs typeface="Calibri" panose="020F0502020204030204" pitchFamily="34" charset="0"/>
              </a:rPr>
              <a:t> irradiated at ~950 K and ~6 </a:t>
            </a:r>
            <a:r>
              <a:rPr lang="en-US" dirty="0" err="1">
                <a:solidFill>
                  <a:srgbClr val="000000"/>
                </a:solidFill>
                <a:latin typeface="+mj-lt"/>
                <a:cs typeface="Calibri" panose="020F0502020204030204" pitchFamily="34" charset="0"/>
              </a:rPr>
              <a:t>GWd</a:t>
            </a:r>
            <a:r>
              <a:rPr lang="en-US" dirty="0">
                <a:solidFill>
                  <a:srgbClr val="000000"/>
                </a:solidFill>
                <a:latin typeface="+mj-lt"/>
                <a:cs typeface="Calibri" panose="020F0502020204030204" pitchFamily="34" charset="0"/>
              </a:rPr>
              <a:t>/</a:t>
            </a:r>
            <a:r>
              <a:rPr lang="en-US" dirty="0" err="1">
                <a:solidFill>
                  <a:srgbClr val="000000"/>
                </a:solidFill>
                <a:latin typeface="+mj-lt"/>
                <a:cs typeface="Calibri" panose="020F0502020204030204" pitchFamily="34" charset="0"/>
              </a:rPr>
              <a:t>tU</a:t>
            </a:r>
            <a:r>
              <a:rPr lang="en-US" dirty="0">
                <a:solidFill>
                  <a:srgbClr val="000000"/>
                </a:solidFill>
                <a:latin typeface="+mj-lt"/>
                <a:cs typeface="Calibri" panose="020F0502020204030204" pitchFamily="34" charset="0"/>
              </a:rPr>
              <a:t> </a:t>
            </a:r>
            <a:r>
              <a:rPr lang="en-US" sz="1400" dirty="0">
                <a:solidFill>
                  <a:srgbClr val="000000"/>
                </a:solidFill>
                <a:latin typeface="+mj-lt"/>
                <a:cs typeface="Calibri" panose="020F0502020204030204" pitchFamily="34" charset="0"/>
              </a:rPr>
              <a:t>(Shimizu, NAA-SR-1062, 1965).</a:t>
            </a:r>
            <a:endParaRPr lang="en-US" i="1" dirty="0">
              <a:latin typeface="+mj-lt"/>
            </a:endParaRPr>
          </a:p>
        </p:txBody>
      </p:sp>
      <p:sp>
        <p:nvSpPr>
          <p:cNvPr id="13" name="Rectangle 12">
            <a:extLst>
              <a:ext uri="{FF2B5EF4-FFF2-40B4-BE49-F238E27FC236}">
                <a16:creationId xmlns:a16="http://schemas.microsoft.com/office/drawing/2014/main" id="{BE184E2E-79B2-274A-B424-6682F9964345}"/>
              </a:ext>
            </a:extLst>
          </p:cNvPr>
          <p:cNvSpPr/>
          <p:nvPr/>
        </p:nvSpPr>
        <p:spPr>
          <a:xfrm>
            <a:off x="5410200" y="3123855"/>
            <a:ext cx="3733801" cy="800219"/>
          </a:xfrm>
          <a:prstGeom prst="rect">
            <a:avLst/>
          </a:prstGeom>
        </p:spPr>
        <p:txBody>
          <a:bodyPr wrap="square">
            <a:spAutoFit/>
          </a:bodyPr>
          <a:lstStyle/>
          <a:p>
            <a:r>
              <a:rPr lang="en-US" dirty="0">
                <a:solidFill>
                  <a:srgbClr val="000000"/>
                </a:solidFill>
                <a:latin typeface="+mj-lt"/>
                <a:cs typeface="Calibri" panose="020F0502020204030204" pitchFamily="34" charset="0"/>
              </a:rPr>
              <a:t>U</a:t>
            </a:r>
            <a:r>
              <a:rPr lang="en-US" baseline="-25000" dirty="0">
                <a:solidFill>
                  <a:srgbClr val="000000"/>
                </a:solidFill>
                <a:latin typeface="+mj-lt"/>
                <a:cs typeface="Calibri" panose="020F0502020204030204" pitchFamily="34" charset="0"/>
              </a:rPr>
              <a:t>3</a:t>
            </a:r>
            <a:r>
              <a:rPr lang="en-US" dirty="0">
                <a:solidFill>
                  <a:srgbClr val="000000"/>
                </a:solidFill>
                <a:latin typeface="+mj-lt"/>
                <a:cs typeface="Calibri" panose="020F0502020204030204" pitchFamily="34" charset="0"/>
              </a:rPr>
              <a:t>Si</a:t>
            </a:r>
            <a:r>
              <a:rPr lang="en-US" baseline="-25000" dirty="0">
                <a:solidFill>
                  <a:srgbClr val="000000"/>
                </a:solidFill>
                <a:latin typeface="+mj-lt"/>
                <a:cs typeface="Calibri" panose="020F0502020204030204" pitchFamily="34" charset="0"/>
              </a:rPr>
              <a:t>2</a:t>
            </a:r>
            <a:r>
              <a:rPr lang="en-US" dirty="0">
                <a:solidFill>
                  <a:srgbClr val="000000"/>
                </a:solidFill>
                <a:latin typeface="+mj-lt"/>
                <a:cs typeface="Calibri" panose="020F0502020204030204" pitchFamily="34" charset="0"/>
              </a:rPr>
              <a:t> implanted with Xe at 873 K </a:t>
            </a:r>
            <a:r>
              <a:rPr lang="en-US" sz="1400" dirty="0">
                <a:solidFill>
                  <a:srgbClr val="000000"/>
                </a:solidFill>
                <a:latin typeface="+mj-lt"/>
                <a:cs typeface="Calibri" panose="020F0502020204030204" pitchFamily="34" charset="0"/>
              </a:rPr>
              <a:t>(Miao et al., J. Nuclear Mater., 503, 314-322 (2018).</a:t>
            </a:r>
            <a:endParaRPr lang="en-US" i="1" dirty="0">
              <a:latin typeface="+mj-lt"/>
            </a:endParaRPr>
          </a:p>
        </p:txBody>
      </p:sp>
      <p:pic>
        <p:nvPicPr>
          <p:cNvPr id="14" name="Picture 13">
            <a:extLst>
              <a:ext uri="{FF2B5EF4-FFF2-40B4-BE49-F238E27FC236}">
                <a16:creationId xmlns:a16="http://schemas.microsoft.com/office/drawing/2014/main" id="{819E2467-D6E7-2B4A-9573-DAAFD3D5362B}"/>
              </a:ext>
            </a:extLst>
          </p:cNvPr>
          <p:cNvPicPr>
            <a:picLocks noChangeAspect="1"/>
          </p:cNvPicPr>
          <p:nvPr/>
        </p:nvPicPr>
        <p:blipFill>
          <a:blip r:embed="rId4"/>
          <a:stretch>
            <a:fillRect/>
          </a:stretch>
        </p:blipFill>
        <p:spPr>
          <a:xfrm>
            <a:off x="6348042" y="1248804"/>
            <a:ext cx="1858117" cy="1868001"/>
          </a:xfrm>
          <a:prstGeom prst="rect">
            <a:avLst/>
          </a:prstGeom>
        </p:spPr>
      </p:pic>
    </p:spTree>
    <p:extLst>
      <p:ext uri="{BB962C8B-B14F-4D97-AF65-F5344CB8AC3E}">
        <p14:creationId xmlns:p14="http://schemas.microsoft.com/office/powerpoint/2010/main" val="2221609592"/>
      </p:ext>
    </p:extLst>
  </p:cSld>
  <p:clrMapOvr>
    <a:masterClrMapping/>
  </p:clrMapOvr>
  <mc:AlternateContent xmlns:mc="http://schemas.openxmlformats.org/markup-compatibility/2006" xmlns:p14="http://schemas.microsoft.com/office/powerpoint/2010/main">
    <mc:Choice Requires="p14">
      <p:transition spd="slow" p14:dur="2000" advTm="129126"/>
    </mc:Choice>
    <mc:Fallback xmlns="">
      <p:transition spd="slow" advTm="129126"/>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EC55BB5-875D-D54F-9272-AF168F3377B0}"/>
              </a:ext>
            </a:extLst>
          </p:cNvPr>
          <p:cNvPicPr>
            <a:picLocks noChangeAspect="1"/>
          </p:cNvPicPr>
          <p:nvPr/>
        </p:nvPicPr>
        <p:blipFill>
          <a:blip r:embed="rId3"/>
          <a:stretch>
            <a:fillRect/>
          </a:stretch>
        </p:blipFill>
        <p:spPr>
          <a:xfrm>
            <a:off x="196404" y="1219912"/>
            <a:ext cx="5240864" cy="2842849"/>
          </a:xfrm>
          <a:prstGeom prst="rect">
            <a:avLst/>
          </a:prstGeom>
        </p:spPr>
      </p:pic>
      <p:sp>
        <p:nvSpPr>
          <p:cNvPr id="4" name="Title 3">
            <a:extLst>
              <a:ext uri="{FF2B5EF4-FFF2-40B4-BE49-F238E27FC236}">
                <a16:creationId xmlns:a16="http://schemas.microsoft.com/office/drawing/2014/main" id="{C8FDB446-CB3C-054F-AC0C-FAC7C1C5B120}"/>
              </a:ext>
            </a:extLst>
          </p:cNvPr>
          <p:cNvSpPr>
            <a:spLocks noGrp="1"/>
          </p:cNvSpPr>
          <p:nvPr>
            <p:ph type="title"/>
          </p:nvPr>
        </p:nvSpPr>
        <p:spPr/>
        <p:txBody>
          <a:bodyPr/>
          <a:lstStyle/>
          <a:p>
            <a:r>
              <a:rPr lang="en-US" dirty="0"/>
              <a:t>Lower length scale calculations to reduce uncertainty in BISON </a:t>
            </a:r>
          </a:p>
        </p:txBody>
      </p:sp>
      <p:sp>
        <p:nvSpPr>
          <p:cNvPr id="5" name="Content Placeholder 4">
            <a:extLst>
              <a:ext uri="{FF2B5EF4-FFF2-40B4-BE49-F238E27FC236}">
                <a16:creationId xmlns:a16="http://schemas.microsoft.com/office/drawing/2014/main" id="{A1868CAD-846F-0244-8F14-E648726CE0F8}"/>
              </a:ext>
            </a:extLst>
          </p:cNvPr>
          <p:cNvSpPr>
            <a:spLocks noGrp="1"/>
          </p:cNvSpPr>
          <p:nvPr>
            <p:ph idx="1"/>
          </p:nvPr>
        </p:nvSpPr>
        <p:spPr>
          <a:xfrm>
            <a:off x="335281" y="4107567"/>
            <a:ext cx="8340062" cy="2000150"/>
          </a:xfrm>
        </p:spPr>
        <p:txBody>
          <a:bodyPr/>
          <a:lstStyle/>
          <a:p>
            <a:r>
              <a:rPr lang="en-US" sz="1800" dirty="0"/>
              <a:t>Sensitivity analysis of BISON U</a:t>
            </a:r>
            <a:r>
              <a:rPr lang="en-US" sz="1800" baseline="-25000" dirty="0"/>
              <a:t>3</a:t>
            </a:r>
            <a:r>
              <a:rPr lang="en-US" sz="1800" dirty="0"/>
              <a:t>Si</a:t>
            </a:r>
            <a:r>
              <a:rPr lang="en-US" sz="1800" baseline="-25000" dirty="0"/>
              <a:t>2</a:t>
            </a:r>
            <a:r>
              <a:rPr lang="en-US" sz="1800" dirty="0"/>
              <a:t> swelling and gas release predictions showed strong dependence on </a:t>
            </a:r>
            <a:r>
              <a:rPr lang="en-US" sz="1800" u="sng" dirty="0"/>
              <a:t>inter-granular bubble dihedral angle</a:t>
            </a:r>
            <a:r>
              <a:rPr lang="en-US" sz="1800" dirty="0"/>
              <a:t> and </a:t>
            </a:r>
            <a:r>
              <a:rPr lang="en-US" sz="1800" u="sng" dirty="0"/>
              <a:t>surface energy</a:t>
            </a:r>
          </a:p>
          <a:p>
            <a:pPr lvl="1"/>
            <a:r>
              <a:rPr lang="en-US" sz="1800" dirty="0"/>
              <a:t>Measured values also not available</a:t>
            </a:r>
          </a:p>
          <a:p>
            <a:r>
              <a:rPr lang="en-US" sz="1800" dirty="0"/>
              <a:t>Surface energy and grain boundary energies were determined for U</a:t>
            </a:r>
            <a:r>
              <a:rPr lang="en-US" sz="1800" baseline="-25000" dirty="0"/>
              <a:t>3</a:t>
            </a:r>
            <a:r>
              <a:rPr lang="en-US" sz="1800" dirty="0"/>
              <a:t>Si</a:t>
            </a:r>
            <a:r>
              <a:rPr lang="en-US" sz="1800" baseline="-25000" dirty="0"/>
              <a:t>2</a:t>
            </a:r>
            <a:r>
              <a:rPr lang="en-US" sz="1800" dirty="0"/>
              <a:t> using molecular dynamics (MD) calculations</a:t>
            </a:r>
          </a:p>
          <a:p>
            <a:pPr lvl="1"/>
            <a:r>
              <a:rPr lang="en-US" sz="1800" dirty="0"/>
              <a:t>Dihedral angle (</a:t>
            </a:r>
            <a:r>
              <a:rPr lang="en-US" sz="1800" i="1" dirty="0"/>
              <a:t>θ</a:t>
            </a:r>
            <a:r>
              <a:rPr lang="en-US" sz="1800" dirty="0"/>
              <a:t>) calculated from surface energy and grain boundary energy; input to BISON</a:t>
            </a:r>
          </a:p>
          <a:p>
            <a:pPr lvl="1"/>
            <a:r>
              <a:rPr lang="en-US" sz="1800" dirty="0"/>
              <a:t>Data also used to parameterize Marmot model</a:t>
            </a:r>
          </a:p>
        </p:txBody>
      </p:sp>
      <p:sp>
        <p:nvSpPr>
          <p:cNvPr id="9" name="TextBox 8">
            <a:extLst>
              <a:ext uri="{FF2B5EF4-FFF2-40B4-BE49-F238E27FC236}">
                <a16:creationId xmlns:a16="http://schemas.microsoft.com/office/drawing/2014/main" id="{A2A77712-8B5A-324A-9C2D-666DBAC28F7C}"/>
              </a:ext>
            </a:extLst>
          </p:cNvPr>
          <p:cNvSpPr txBox="1"/>
          <p:nvPr/>
        </p:nvSpPr>
        <p:spPr>
          <a:xfrm>
            <a:off x="335280" y="6596979"/>
            <a:ext cx="6469966" cy="276999"/>
          </a:xfrm>
          <a:prstGeom prst="rect">
            <a:avLst/>
          </a:prstGeom>
          <a:noFill/>
        </p:spPr>
        <p:txBody>
          <a:bodyPr wrap="square" rtlCol="0">
            <a:spAutoFit/>
          </a:bodyPr>
          <a:lstStyle/>
          <a:p>
            <a:r>
              <a:rPr lang="en-US" sz="1200" dirty="0"/>
              <a:t>Beeler, </a:t>
            </a:r>
            <a:r>
              <a:rPr lang="en-US" sz="1200" dirty="0" err="1"/>
              <a:t>Baskes</a:t>
            </a:r>
            <a:r>
              <a:rPr lang="en-US" sz="1200" dirty="0"/>
              <a:t>, Andersson, Cooper, Y. Zhang, </a:t>
            </a:r>
            <a:r>
              <a:rPr lang="en-US" sz="1200" i="1" dirty="0"/>
              <a:t>J. </a:t>
            </a:r>
            <a:r>
              <a:rPr lang="en-US" sz="1200" i="1" dirty="0" err="1"/>
              <a:t>Nucl</a:t>
            </a:r>
            <a:r>
              <a:rPr lang="en-US" sz="1200" i="1" dirty="0"/>
              <a:t>. Mater.</a:t>
            </a:r>
            <a:r>
              <a:rPr lang="en-US" sz="1200" dirty="0"/>
              <a:t>, 514, 290-298 (2019).</a:t>
            </a:r>
          </a:p>
        </p:txBody>
      </p:sp>
      <p:sp>
        <p:nvSpPr>
          <p:cNvPr id="10" name="Rectangle 9">
            <a:extLst>
              <a:ext uri="{FF2B5EF4-FFF2-40B4-BE49-F238E27FC236}">
                <a16:creationId xmlns:a16="http://schemas.microsoft.com/office/drawing/2014/main" id="{E9E851ED-7258-1449-857E-75D40EA97F9C}"/>
              </a:ext>
            </a:extLst>
          </p:cNvPr>
          <p:cNvSpPr/>
          <p:nvPr/>
        </p:nvSpPr>
        <p:spPr bwMode="auto">
          <a:xfrm>
            <a:off x="144875" y="2125717"/>
            <a:ext cx="5240864" cy="467606"/>
          </a:xfrm>
          <a:prstGeom prst="rect">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endParaRPr>
          </a:p>
        </p:txBody>
      </p:sp>
      <p:pic>
        <p:nvPicPr>
          <p:cNvPr id="3" name="Picture 2">
            <a:extLst>
              <a:ext uri="{FF2B5EF4-FFF2-40B4-BE49-F238E27FC236}">
                <a16:creationId xmlns:a16="http://schemas.microsoft.com/office/drawing/2014/main" id="{B2B13602-A6EE-C549-A2C1-57CD9ADD8FD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66970" y="1225932"/>
            <a:ext cx="2875515" cy="582800"/>
          </a:xfrm>
          <a:prstGeom prst="rect">
            <a:avLst/>
          </a:prstGeom>
        </p:spPr>
      </p:pic>
      <p:sp>
        <p:nvSpPr>
          <p:cNvPr id="17" name="Content Placeholder 2">
            <a:extLst>
              <a:ext uri="{FF2B5EF4-FFF2-40B4-BE49-F238E27FC236}">
                <a16:creationId xmlns:a16="http://schemas.microsoft.com/office/drawing/2014/main" id="{D571E269-3E52-B443-A65F-21158F7937F9}"/>
              </a:ext>
            </a:extLst>
          </p:cNvPr>
          <p:cNvSpPr txBox="1">
            <a:spLocks/>
          </p:cNvSpPr>
          <p:nvPr/>
        </p:nvSpPr>
        <p:spPr bwMode="auto">
          <a:xfrm>
            <a:off x="5286704" y="1740365"/>
            <a:ext cx="3783724" cy="363753"/>
          </a:xfrm>
          <a:prstGeom prst="rect">
            <a:avLst/>
          </a:prstGeom>
          <a:noFill/>
          <a:ln w="63500">
            <a:noFill/>
            <a:miter lim="800000"/>
            <a:headEnd/>
            <a:tailEnd/>
          </a:ln>
        </p:spPr>
        <p:txBody>
          <a:bodyPr vert="horz" wrap="square" lIns="45720" tIns="45720" rIns="45720" bIns="45720" numCol="1" anchor="t" anchorCtr="0" compatLnSpc="1">
            <a:prstTxWarp prst="textNoShape">
              <a:avLst/>
            </a:prstTxWarp>
            <a:noAutofit/>
          </a:bodyPr>
          <a:lstStyle>
            <a:lvl1pPr marL="256032" indent="-256032" algn="l" rtl="0" eaLnBrk="1" fontAlgn="base" hangingPunct="1">
              <a:lnSpc>
                <a:spcPct val="90000"/>
              </a:lnSpc>
              <a:spcBef>
                <a:spcPts val="600"/>
              </a:spcBef>
              <a:spcAft>
                <a:spcPct val="0"/>
              </a:spcAft>
              <a:buClr>
                <a:schemeClr val="tx2"/>
              </a:buClr>
              <a:buSzPct val="100000"/>
              <a:buFont typeface="Arial" pitchFamily="34" charset="0"/>
              <a:buChar char="•"/>
              <a:defRPr sz="2500" b="0" i="0" kern="1200" baseline="0">
                <a:solidFill>
                  <a:schemeClr val="tx1">
                    <a:lumMod val="85000"/>
                    <a:lumOff val="15000"/>
                  </a:schemeClr>
                </a:solidFill>
                <a:effectLst/>
                <a:latin typeface="+mj-lt"/>
                <a:ea typeface="+mn-ea"/>
                <a:cs typeface="Arial" panose="020B0604020202020204" pitchFamily="34" charset="0"/>
              </a:defRPr>
            </a:lvl1pPr>
            <a:lvl2pPr marL="512064" indent="-256032" algn="l" rtl="0" eaLnBrk="1" fontAlgn="base" hangingPunct="1">
              <a:lnSpc>
                <a:spcPct val="90000"/>
              </a:lnSpc>
              <a:spcBef>
                <a:spcPts val="600"/>
              </a:spcBef>
              <a:spcAft>
                <a:spcPct val="0"/>
              </a:spcAft>
              <a:buClr>
                <a:schemeClr val="tx2"/>
              </a:buClr>
              <a:buSzPct val="100000"/>
              <a:buFont typeface="Arial Narrow" pitchFamily="34" charset="0"/>
              <a:buChar char="–"/>
              <a:defRPr sz="2000" b="0" i="0" kern="1200" baseline="0">
                <a:solidFill>
                  <a:schemeClr val="tx1">
                    <a:lumMod val="85000"/>
                    <a:lumOff val="15000"/>
                  </a:schemeClr>
                </a:solidFill>
                <a:effectLst/>
                <a:latin typeface="+mj-lt"/>
                <a:cs typeface="Arial" panose="020B0604020202020204" pitchFamily="34" charset="0"/>
              </a:defRPr>
            </a:lvl2pPr>
            <a:lvl3pPr marL="768096" indent="-256032" algn="l" rtl="0" eaLnBrk="1" fontAlgn="base" hangingPunct="1">
              <a:lnSpc>
                <a:spcPct val="90000"/>
              </a:lnSpc>
              <a:spcBef>
                <a:spcPts val="600"/>
              </a:spcBef>
              <a:spcAft>
                <a:spcPct val="0"/>
              </a:spcAft>
              <a:buClr>
                <a:schemeClr val="tx2"/>
              </a:buClr>
              <a:buSzPct val="100000"/>
              <a:buFont typeface="Arial" pitchFamily="34" charset="0"/>
              <a:buChar char="•"/>
              <a:defRPr sz="2000" b="0" i="0">
                <a:solidFill>
                  <a:schemeClr val="tx1">
                    <a:lumMod val="85000"/>
                    <a:lumOff val="15000"/>
                  </a:schemeClr>
                </a:solidFill>
                <a:latin typeface="+mj-lt"/>
                <a:cs typeface="Arial" panose="020B0604020202020204" pitchFamily="34" charset="0"/>
              </a:defRPr>
            </a:lvl3pPr>
            <a:lvl4pPr marL="1024128" indent="-256032" algn="l" rtl="0" eaLnBrk="1" fontAlgn="base" hangingPunct="1">
              <a:lnSpc>
                <a:spcPct val="90000"/>
              </a:lnSpc>
              <a:spcBef>
                <a:spcPts val="600"/>
              </a:spcBef>
              <a:spcAft>
                <a:spcPct val="0"/>
              </a:spcAft>
              <a:buClr>
                <a:schemeClr val="tx2"/>
              </a:buClr>
              <a:buSzPct val="100000"/>
              <a:buFont typeface="Arial Narrow" pitchFamily="34" charset="0"/>
              <a:buChar char="–"/>
              <a:defRPr sz="1800" b="0" i="0">
                <a:solidFill>
                  <a:schemeClr val="tx1">
                    <a:lumMod val="85000"/>
                    <a:lumOff val="15000"/>
                  </a:schemeClr>
                </a:solidFill>
                <a:latin typeface="+mj-lt"/>
                <a:cs typeface="Arial" panose="020B0604020202020204" pitchFamily="34" charset="0"/>
              </a:defRPr>
            </a:lvl4pPr>
            <a:lvl5pPr marL="1280160" indent="-256032" algn="l" rtl="0" eaLnBrk="1" fontAlgn="base" hangingPunct="1">
              <a:lnSpc>
                <a:spcPct val="90000"/>
              </a:lnSpc>
              <a:spcBef>
                <a:spcPts val="600"/>
              </a:spcBef>
              <a:spcAft>
                <a:spcPct val="0"/>
              </a:spcAft>
              <a:buClr>
                <a:schemeClr val="tx2"/>
              </a:buClr>
              <a:buSzPct val="100000"/>
              <a:buFont typeface="Arial" pitchFamily="34" charset="0"/>
              <a:buChar char="•"/>
              <a:defRPr sz="1800" b="0" i="0">
                <a:solidFill>
                  <a:schemeClr val="tx1">
                    <a:lumMod val="85000"/>
                    <a:lumOff val="15000"/>
                  </a:schemeClr>
                </a:solidFill>
                <a:latin typeface="+mj-lt"/>
                <a:cs typeface="Arial" panose="020B0604020202020204" pitchFamily="34" charset="0"/>
              </a:defRPr>
            </a:lvl5pPr>
            <a:lvl6pPr marL="2816352" indent="-256032" algn="l" rtl="0" eaLnBrk="1" fontAlgn="base" hangingPunct="1">
              <a:lnSpc>
                <a:spcPct val="90000"/>
              </a:lnSpc>
              <a:spcBef>
                <a:spcPct val="20000"/>
              </a:spcBef>
              <a:spcAft>
                <a:spcPct val="0"/>
              </a:spcAft>
              <a:buClr>
                <a:srgbClr val="01673E"/>
              </a:buClr>
              <a:buFont typeface="Symbol" pitchFamily="18" charset="2"/>
              <a:buChar char="·"/>
              <a:defRPr b="1">
                <a:solidFill>
                  <a:srgbClr val="000000"/>
                </a:solidFill>
                <a:latin typeface="+mn-lt"/>
              </a:defRPr>
            </a:lvl6pPr>
            <a:lvl7pPr marL="3328416" indent="-256032" algn="l" rtl="0" eaLnBrk="1" fontAlgn="base" hangingPunct="1">
              <a:lnSpc>
                <a:spcPct val="90000"/>
              </a:lnSpc>
              <a:spcBef>
                <a:spcPct val="20000"/>
              </a:spcBef>
              <a:spcAft>
                <a:spcPct val="0"/>
              </a:spcAft>
              <a:buClr>
                <a:srgbClr val="01673E"/>
              </a:buClr>
              <a:buFont typeface="Symbol" pitchFamily="18" charset="2"/>
              <a:buChar char="·"/>
              <a:defRPr b="1">
                <a:solidFill>
                  <a:srgbClr val="000000"/>
                </a:solidFill>
                <a:latin typeface="+mn-lt"/>
              </a:defRPr>
            </a:lvl7pPr>
            <a:lvl8pPr marL="3840480" indent="-256032" algn="l" rtl="0" eaLnBrk="1" fontAlgn="base" hangingPunct="1">
              <a:lnSpc>
                <a:spcPct val="90000"/>
              </a:lnSpc>
              <a:spcBef>
                <a:spcPct val="20000"/>
              </a:spcBef>
              <a:spcAft>
                <a:spcPct val="0"/>
              </a:spcAft>
              <a:buClr>
                <a:srgbClr val="01673E"/>
              </a:buClr>
              <a:buFont typeface="Symbol" pitchFamily="18" charset="2"/>
              <a:buChar char="·"/>
              <a:defRPr b="1">
                <a:solidFill>
                  <a:srgbClr val="000000"/>
                </a:solidFill>
                <a:latin typeface="+mn-lt"/>
              </a:defRPr>
            </a:lvl8pPr>
            <a:lvl9pPr marL="4352544" indent="-256032" algn="l" rtl="0" eaLnBrk="1" fontAlgn="base" hangingPunct="1">
              <a:lnSpc>
                <a:spcPct val="90000"/>
              </a:lnSpc>
              <a:spcBef>
                <a:spcPct val="20000"/>
              </a:spcBef>
              <a:spcAft>
                <a:spcPct val="0"/>
              </a:spcAft>
              <a:buClr>
                <a:srgbClr val="01673E"/>
              </a:buClr>
              <a:buFont typeface="Symbol" pitchFamily="18" charset="2"/>
              <a:buChar char="·"/>
              <a:defRPr b="1">
                <a:solidFill>
                  <a:srgbClr val="000000"/>
                </a:solidFill>
                <a:latin typeface="+mn-lt"/>
              </a:defRPr>
            </a:lvl9pPr>
          </a:lstStyle>
          <a:p>
            <a:pPr marL="182880" indent="0">
              <a:spcAft>
                <a:spcPts val="0"/>
              </a:spcAft>
              <a:buNone/>
            </a:pPr>
            <a:r>
              <a:rPr lang="en-US" sz="1200" b="1" dirty="0"/>
              <a:t>Configuration for MD Calculation of GB Energy</a:t>
            </a:r>
            <a:endParaRPr lang="en-US" sz="1200" b="1" baseline="-25000" dirty="0"/>
          </a:p>
        </p:txBody>
      </p:sp>
      <p:pic>
        <p:nvPicPr>
          <p:cNvPr id="8" name="Picture 7">
            <a:extLst>
              <a:ext uri="{FF2B5EF4-FFF2-40B4-BE49-F238E27FC236}">
                <a16:creationId xmlns:a16="http://schemas.microsoft.com/office/drawing/2014/main" id="{2D07D98F-E16F-4F4E-AB24-1E35D9A2F3B1}"/>
              </a:ext>
            </a:extLst>
          </p:cNvPr>
          <p:cNvPicPr>
            <a:picLocks noChangeAspect="1"/>
          </p:cNvPicPr>
          <p:nvPr/>
        </p:nvPicPr>
        <p:blipFill rotWithShape="1">
          <a:blip r:embed="rId5">
            <a:extLst>
              <a:ext uri="{28A0092B-C50C-407E-A947-70E740481C1C}">
                <a14:useLocalDpi xmlns:a14="http://schemas.microsoft.com/office/drawing/2010/main" val="0"/>
              </a:ext>
            </a:extLst>
          </a:blip>
          <a:srcRect t="25279"/>
          <a:stretch/>
        </p:blipFill>
        <p:spPr>
          <a:xfrm>
            <a:off x="5809506" y="1993371"/>
            <a:ext cx="2801094" cy="2146330"/>
          </a:xfrm>
          <a:prstGeom prst="rect">
            <a:avLst/>
          </a:prstGeom>
        </p:spPr>
      </p:pic>
    </p:spTree>
    <p:extLst>
      <p:ext uri="{BB962C8B-B14F-4D97-AF65-F5344CB8AC3E}">
        <p14:creationId xmlns:p14="http://schemas.microsoft.com/office/powerpoint/2010/main" val="1569934161"/>
      </p:ext>
    </p:extLst>
  </p:cSld>
  <p:clrMapOvr>
    <a:masterClrMapping/>
  </p:clrMapOvr>
  <mc:AlternateContent xmlns:mc="http://schemas.openxmlformats.org/markup-compatibility/2006" xmlns:p14="http://schemas.microsoft.com/office/powerpoint/2010/main">
    <mc:Choice Requires="p14">
      <p:transition spd="slow" p14:dur="2000" advTm="104281"/>
    </mc:Choice>
    <mc:Fallback xmlns="">
      <p:transition spd="slow" advTm="104281"/>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B60C0318-4AA2-D841-AB9F-DB73CB1827B5}"/>
              </a:ext>
            </a:extLst>
          </p:cNvPr>
          <p:cNvPicPr>
            <a:picLocks noChangeAspect="1"/>
          </p:cNvPicPr>
          <p:nvPr/>
        </p:nvPicPr>
        <p:blipFill>
          <a:blip r:embed="rId3"/>
          <a:stretch>
            <a:fillRect/>
          </a:stretch>
        </p:blipFill>
        <p:spPr>
          <a:xfrm>
            <a:off x="196404" y="1282972"/>
            <a:ext cx="5240864" cy="2842849"/>
          </a:xfrm>
          <a:prstGeom prst="rect">
            <a:avLst/>
          </a:prstGeom>
        </p:spPr>
      </p:pic>
      <p:sp>
        <p:nvSpPr>
          <p:cNvPr id="4" name="Title 3">
            <a:extLst>
              <a:ext uri="{FF2B5EF4-FFF2-40B4-BE49-F238E27FC236}">
                <a16:creationId xmlns:a16="http://schemas.microsoft.com/office/drawing/2014/main" id="{C8FDB446-CB3C-054F-AC0C-FAC7C1C5B120}"/>
              </a:ext>
            </a:extLst>
          </p:cNvPr>
          <p:cNvSpPr>
            <a:spLocks noGrp="1"/>
          </p:cNvSpPr>
          <p:nvPr>
            <p:ph type="title"/>
          </p:nvPr>
        </p:nvSpPr>
        <p:spPr/>
        <p:txBody>
          <a:bodyPr/>
          <a:lstStyle/>
          <a:p>
            <a:r>
              <a:rPr lang="en-US" dirty="0"/>
              <a:t>Lower length scale calculations to reduce uncertainty in BISON </a:t>
            </a:r>
          </a:p>
        </p:txBody>
      </p:sp>
      <p:sp>
        <p:nvSpPr>
          <p:cNvPr id="5" name="Content Placeholder 4">
            <a:extLst>
              <a:ext uri="{FF2B5EF4-FFF2-40B4-BE49-F238E27FC236}">
                <a16:creationId xmlns:a16="http://schemas.microsoft.com/office/drawing/2014/main" id="{A1868CAD-846F-0244-8F14-E648726CE0F8}"/>
              </a:ext>
            </a:extLst>
          </p:cNvPr>
          <p:cNvSpPr>
            <a:spLocks noGrp="1"/>
          </p:cNvSpPr>
          <p:nvPr>
            <p:ph idx="1"/>
          </p:nvPr>
        </p:nvSpPr>
        <p:spPr>
          <a:xfrm>
            <a:off x="863599" y="4199667"/>
            <a:ext cx="7811737" cy="2234545"/>
          </a:xfrm>
        </p:spPr>
        <p:txBody>
          <a:bodyPr>
            <a:noAutofit/>
          </a:bodyPr>
          <a:lstStyle/>
          <a:p>
            <a:r>
              <a:rPr lang="en-US" sz="1800" dirty="0"/>
              <a:t>Sensitivity analysis also showed strong dependence on </a:t>
            </a:r>
            <a:r>
              <a:rPr lang="en-US" sz="1800" u="sng" dirty="0"/>
              <a:t>saturation coverage of grain faces</a:t>
            </a:r>
            <a:r>
              <a:rPr lang="en-US" sz="1800" dirty="0"/>
              <a:t> (</a:t>
            </a:r>
            <a:r>
              <a:rPr lang="en-US" sz="1800" i="1" dirty="0" err="1"/>
              <a:t>F</a:t>
            </a:r>
            <a:r>
              <a:rPr lang="en-US" sz="1800" i="1" baseline="-25000" dirty="0" err="1"/>
              <a:t>c,sat</a:t>
            </a:r>
            <a:r>
              <a:rPr lang="en-US" sz="1800" dirty="0"/>
              <a:t>)</a:t>
            </a:r>
          </a:p>
          <a:p>
            <a:pPr lvl="1"/>
            <a:r>
              <a:rPr lang="en-US" sz="1800" dirty="0"/>
              <a:t>No measured value available for U</a:t>
            </a:r>
            <a:r>
              <a:rPr lang="en-US" sz="1800" baseline="-25000" dirty="0"/>
              <a:t>3</a:t>
            </a:r>
            <a:r>
              <a:rPr lang="en-US" sz="1800" dirty="0"/>
              <a:t>Si</a:t>
            </a:r>
            <a:r>
              <a:rPr lang="en-US" sz="1800" baseline="-25000" dirty="0"/>
              <a:t>2</a:t>
            </a:r>
            <a:r>
              <a:rPr lang="en-US" sz="1800" dirty="0"/>
              <a:t> </a:t>
            </a:r>
          </a:p>
          <a:p>
            <a:r>
              <a:rPr lang="en-US" sz="1800" dirty="0"/>
              <a:t>Phase-field simulations</a:t>
            </a:r>
            <a:r>
              <a:rPr lang="en-US" sz="1800" baseline="30000" dirty="0"/>
              <a:t>1</a:t>
            </a:r>
            <a:r>
              <a:rPr lang="en-US" sz="1800" dirty="0"/>
              <a:t> showed progress of grain boundary venting was strongly dependent on </a:t>
            </a:r>
            <a:r>
              <a:rPr lang="en-US" sz="1800" u="sng" dirty="0"/>
              <a:t>intergranular bubble areal density </a:t>
            </a:r>
            <a:r>
              <a:rPr lang="en-US" sz="1800" dirty="0"/>
              <a:t>and </a:t>
            </a:r>
            <a:r>
              <a:rPr lang="en-US" sz="1800" u="sng" dirty="0"/>
              <a:t>dihedral angle</a:t>
            </a:r>
          </a:p>
          <a:p>
            <a:pPr lvl="1"/>
            <a:r>
              <a:rPr lang="en-US" sz="1800" dirty="0"/>
              <a:t>New phase-field simulations are being used to determine </a:t>
            </a:r>
            <a:r>
              <a:rPr lang="en-US" sz="1800" i="1" dirty="0" err="1"/>
              <a:t>F</a:t>
            </a:r>
            <a:r>
              <a:rPr lang="en-US" sz="1800" i="1" baseline="-25000" dirty="0" err="1"/>
              <a:t>c,sat</a:t>
            </a:r>
            <a:r>
              <a:rPr lang="en-US" sz="1800" dirty="0"/>
              <a:t> using U</a:t>
            </a:r>
            <a:r>
              <a:rPr lang="en-US" sz="1800" baseline="-25000" dirty="0"/>
              <a:t>3</a:t>
            </a:r>
            <a:r>
              <a:rPr lang="en-US" sz="1800" dirty="0"/>
              <a:t>Si</a:t>
            </a:r>
            <a:r>
              <a:rPr lang="en-US" sz="1800" baseline="-25000" dirty="0"/>
              <a:t>2</a:t>
            </a:r>
            <a:r>
              <a:rPr lang="en-US" sz="1800" dirty="0"/>
              <a:t> parameters</a:t>
            </a:r>
          </a:p>
        </p:txBody>
      </p:sp>
      <p:sp>
        <p:nvSpPr>
          <p:cNvPr id="10" name="Rectangle 9">
            <a:extLst>
              <a:ext uri="{FF2B5EF4-FFF2-40B4-BE49-F238E27FC236}">
                <a16:creationId xmlns:a16="http://schemas.microsoft.com/office/drawing/2014/main" id="{E9E851ED-7258-1449-857E-75D40EA97F9C}"/>
              </a:ext>
            </a:extLst>
          </p:cNvPr>
          <p:cNvSpPr/>
          <p:nvPr/>
        </p:nvSpPr>
        <p:spPr bwMode="auto">
          <a:xfrm>
            <a:off x="160724" y="1380038"/>
            <a:ext cx="5240864" cy="361946"/>
          </a:xfrm>
          <a:prstGeom prst="rect">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b="0" i="0" u="none" strike="noStrike" cap="none" normalizeH="0" baseline="0">
              <a:ln>
                <a:noFill/>
              </a:ln>
              <a:solidFill>
                <a:schemeClr val="tx1"/>
              </a:solidFill>
              <a:effectLst/>
              <a:latin typeface="Arial" pitchFamily="34" charset="0"/>
            </a:endParaRPr>
          </a:p>
        </p:txBody>
      </p:sp>
      <p:pic>
        <p:nvPicPr>
          <p:cNvPr id="12" name="Picture 11">
            <a:extLst>
              <a:ext uri="{FF2B5EF4-FFF2-40B4-BE49-F238E27FC236}">
                <a16:creationId xmlns:a16="http://schemas.microsoft.com/office/drawing/2014/main" id="{EB661621-E29C-B646-9558-036B616EC61F}"/>
              </a:ext>
            </a:extLst>
          </p:cNvPr>
          <p:cNvPicPr>
            <a:picLocks noChangeAspect="1"/>
          </p:cNvPicPr>
          <p:nvPr/>
        </p:nvPicPr>
        <p:blipFill rotWithShape="1">
          <a:blip r:embed="rId4">
            <a:extLst>
              <a:ext uri="{28A0092B-C50C-407E-A947-70E740481C1C}">
                <a14:useLocalDpi xmlns:a14="http://schemas.microsoft.com/office/drawing/2010/main" val="0"/>
              </a:ext>
            </a:extLst>
          </a:blip>
          <a:srcRect l="31154" r="23668"/>
          <a:stretch/>
        </p:blipFill>
        <p:spPr>
          <a:xfrm>
            <a:off x="6018048" y="1826792"/>
            <a:ext cx="787198" cy="1266598"/>
          </a:xfrm>
          <a:prstGeom prst="rect">
            <a:avLst/>
          </a:prstGeom>
        </p:spPr>
      </p:pic>
      <p:pic>
        <p:nvPicPr>
          <p:cNvPr id="13" name="Picture 12" descr="marmot_logo.png">
            <a:extLst>
              <a:ext uri="{FF2B5EF4-FFF2-40B4-BE49-F238E27FC236}">
                <a16:creationId xmlns:a16="http://schemas.microsoft.com/office/drawing/2014/main" id="{CE987F8D-CFB8-7D4F-89C6-6BB0AC4E7A16}"/>
              </a:ext>
            </a:extLst>
          </p:cNvPr>
          <p:cNvPicPr>
            <a:picLocks noChangeAspect="1"/>
          </p:cNvPicPr>
          <p:nvPr/>
        </p:nvPicPr>
        <p:blipFill>
          <a:blip r:embed="rId5"/>
          <a:stretch>
            <a:fillRect/>
          </a:stretch>
        </p:blipFill>
        <p:spPr>
          <a:xfrm>
            <a:off x="6411647" y="3420462"/>
            <a:ext cx="1902691" cy="466772"/>
          </a:xfrm>
          <a:prstGeom prst="rect">
            <a:avLst/>
          </a:prstGeom>
        </p:spPr>
      </p:pic>
      <p:sp>
        <p:nvSpPr>
          <p:cNvPr id="17" name="TextBox 16">
            <a:extLst>
              <a:ext uri="{FF2B5EF4-FFF2-40B4-BE49-F238E27FC236}">
                <a16:creationId xmlns:a16="http://schemas.microsoft.com/office/drawing/2014/main" id="{2BD25AAA-0E7C-814D-9495-4CFE4E01457E}"/>
              </a:ext>
            </a:extLst>
          </p:cNvPr>
          <p:cNvSpPr txBox="1"/>
          <p:nvPr/>
        </p:nvSpPr>
        <p:spPr>
          <a:xfrm>
            <a:off x="335280" y="6434213"/>
            <a:ext cx="5682768" cy="461665"/>
          </a:xfrm>
          <a:prstGeom prst="rect">
            <a:avLst/>
          </a:prstGeom>
          <a:noFill/>
        </p:spPr>
        <p:txBody>
          <a:bodyPr wrap="square" rtlCol="0">
            <a:spAutoFit/>
          </a:bodyPr>
          <a:lstStyle/>
          <a:p>
            <a:r>
              <a:rPr lang="en-US" sz="1200" baseline="30000" dirty="0"/>
              <a:t>1</a:t>
            </a:r>
            <a:r>
              <a:rPr lang="en-US" sz="1200" dirty="0"/>
              <a:t>Millett, Tonks, </a:t>
            </a:r>
            <a:r>
              <a:rPr lang="en-US" sz="1200" dirty="0" err="1"/>
              <a:t>Biner</a:t>
            </a:r>
            <a:r>
              <a:rPr lang="en-US" sz="1200" dirty="0"/>
              <a:t>, L. Zhang, </a:t>
            </a:r>
            <a:r>
              <a:rPr lang="en-US" sz="1200" dirty="0" err="1"/>
              <a:t>Chockalingham</a:t>
            </a:r>
            <a:r>
              <a:rPr lang="en-US" sz="1200" dirty="0"/>
              <a:t>, Y. Zhang, </a:t>
            </a:r>
            <a:r>
              <a:rPr lang="en-US" sz="1200" i="1" dirty="0"/>
              <a:t>J. </a:t>
            </a:r>
            <a:r>
              <a:rPr lang="en-US" sz="1200" i="1" dirty="0" err="1"/>
              <a:t>Nucl</a:t>
            </a:r>
            <a:r>
              <a:rPr lang="en-US" sz="1200" i="1" dirty="0"/>
              <a:t>. Mater.</a:t>
            </a:r>
            <a:r>
              <a:rPr lang="en-US" sz="1200" dirty="0"/>
              <a:t>, 425, 130-135 (2012).</a:t>
            </a:r>
          </a:p>
        </p:txBody>
      </p:sp>
      <p:pic>
        <p:nvPicPr>
          <p:cNvPr id="19" name="Picture 18">
            <a:extLst>
              <a:ext uri="{FF2B5EF4-FFF2-40B4-BE49-F238E27FC236}">
                <a16:creationId xmlns:a16="http://schemas.microsoft.com/office/drawing/2014/main" id="{69F735E2-9F44-064F-B254-ED938AF01E43}"/>
              </a:ext>
            </a:extLst>
          </p:cNvPr>
          <p:cNvPicPr>
            <a:picLocks noChangeAspect="1"/>
          </p:cNvPicPr>
          <p:nvPr/>
        </p:nvPicPr>
        <p:blipFill rotWithShape="1">
          <a:blip r:embed="rId6">
            <a:extLst>
              <a:ext uri="{28A0092B-C50C-407E-A947-70E740481C1C}">
                <a14:useLocalDpi xmlns:a14="http://schemas.microsoft.com/office/drawing/2010/main" val="0"/>
              </a:ext>
            </a:extLst>
          </a:blip>
          <a:srcRect l="22512" t="1482" r="16747"/>
          <a:stretch/>
        </p:blipFill>
        <p:spPr>
          <a:xfrm>
            <a:off x="7151411" y="1407383"/>
            <a:ext cx="1491099" cy="1930085"/>
          </a:xfrm>
          <a:prstGeom prst="rect">
            <a:avLst/>
          </a:prstGeom>
        </p:spPr>
      </p:pic>
    </p:spTree>
    <p:extLst>
      <p:ext uri="{BB962C8B-B14F-4D97-AF65-F5344CB8AC3E}">
        <p14:creationId xmlns:p14="http://schemas.microsoft.com/office/powerpoint/2010/main" val="35099800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Phase-field model: Essential physics</a:t>
            </a:r>
          </a:p>
        </p:txBody>
      </p:sp>
      <p:sp>
        <p:nvSpPr>
          <p:cNvPr id="3" name="Content Placeholder 2"/>
          <p:cNvSpPr>
            <a:spLocks noGrp="1"/>
          </p:cNvSpPr>
          <p:nvPr>
            <p:ph idx="1"/>
          </p:nvPr>
        </p:nvSpPr>
        <p:spPr>
          <a:xfrm>
            <a:off x="863606" y="1724849"/>
            <a:ext cx="4307664" cy="4351338"/>
          </a:xfrm>
        </p:spPr>
        <p:txBody>
          <a:bodyPr/>
          <a:lstStyle/>
          <a:p>
            <a:r>
              <a:rPr lang="en-US" dirty="0"/>
              <a:t>Represent bubble phase and multiple grains of U</a:t>
            </a:r>
            <a:r>
              <a:rPr lang="en-US" baseline="-25000" dirty="0"/>
              <a:t>3</a:t>
            </a:r>
            <a:r>
              <a:rPr lang="en-US" dirty="0"/>
              <a:t>Si</a:t>
            </a:r>
            <a:r>
              <a:rPr lang="en-US" baseline="-25000" dirty="0"/>
              <a:t>2</a:t>
            </a:r>
            <a:endParaRPr lang="en-US" dirty="0"/>
          </a:p>
          <a:p>
            <a:r>
              <a:rPr lang="en-US" dirty="0"/>
              <a:t>Track vacancies and fission product species (</a:t>
            </a:r>
            <a:r>
              <a:rPr lang="en-US" dirty="0" err="1"/>
              <a:t>Xe</a:t>
            </a:r>
            <a:r>
              <a:rPr lang="en-US" dirty="0"/>
              <a:t> only)</a:t>
            </a:r>
          </a:p>
          <a:p>
            <a:pPr lvl="1"/>
            <a:r>
              <a:rPr lang="en-US" dirty="0"/>
              <a:t>Source terms for production</a:t>
            </a:r>
          </a:p>
          <a:p>
            <a:r>
              <a:rPr lang="en-US" dirty="0"/>
              <a:t>Set surface energy and grain boundary energy</a:t>
            </a:r>
          </a:p>
          <a:p>
            <a:pPr lvl="1"/>
            <a:r>
              <a:rPr lang="en-US" dirty="0"/>
              <a:t>Controls dihedral angle </a:t>
            </a:r>
            <a:r>
              <a:rPr lang="en-US" i="1" dirty="0" err="1">
                <a:latin typeface="Times New Roman"/>
                <a:cs typeface="Times New Roman"/>
              </a:rPr>
              <a:t>θ</a:t>
            </a:r>
            <a:endParaRPr lang="en-US" dirty="0"/>
          </a:p>
          <a:p>
            <a:pPr lvl="1"/>
            <a:r>
              <a:rPr lang="en-US" dirty="0"/>
              <a:t>Remove bulk energy contribution to interfacial energy</a:t>
            </a:r>
          </a:p>
        </p:txBody>
      </p:sp>
      <p:grpSp>
        <p:nvGrpSpPr>
          <p:cNvPr id="30" name="Group 29"/>
          <p:cNvGrpSpPr/>
          <p:nvPr/>
        </p:nvGrpSpPr>
        <p:grpSpPr>
          <a:xfrm>
            <a:off x="5395625" y="1659403"/>
            <a:ext cx="3748375" cy="4102561"/>
            <a:chOff x="5341792" y="1762056"/>
            <a:chExt cx="3748375" cy="4102561"/>
          </a:xfrm>
        </p:grpSpPr>
        <p:pic>
          <p:nvPicPr>
            <p:cNvPr id="4" name="Picture 3" descr="bnds_100.png"/>
            <p:cNvPicPr>
              <a:picLocks noChangeAspect="1"/>
            </p:cNvPicPr>
            <p:nvPr/>
          </p:nvPicPr>
          <p:blipFill rotWithShape="1">
            <a:blip r:embed="rId3">
              <a:extLst>
                <a:ext uri="{28A0092B-C50C-407E-A947-70E740481C1C}">
                  <a14:useLocalDpi xmlns:a14="http://schemas.microsoft.com/office/drawing/2010/main" val="0"/>
                </a:ext>
              </a:extLst>
            </a:blip>
            <a:srcRect l="14094" t="17480" r="21400" b="17520"/>
            <a:stretch/>
          </p:blipFill>
          <p:spPr>
            <a:xfrm>
              <a:off x="5416176" y="2397093"/>
              <a:ext cx="2800599" cy="2779756"/>
            </a:xfrm>
            <a:prstGeom prst="rect">
              <a:avLst/>
            </a:prstGeom>
          </p:spPr>
        </p:pic>
        <p:sp>
          <p:nvSpPr>
            <p:cNvPr id="5" name="TextBox 4"/>
            <p:cNvSpPr txBox="1"/>
            <p:nvPr/>
          </p:nvSpPr>
          <p:spPr>
            <a:xfrm>
              <a:off x="8460818" y="3533658"/>
              <a:ext cx="629349" cy="461665"/>
            </a:xfrm>
            <a:prstGeom prst="rect">
              <a:avLst/>
            </a:prstGeom>
            <a:noFill/>
          </p:spPr>
          <p:txBody>
            <a:bodyPr wrap="none" rtlCol="0">
              <a:spAutoFit/>
            </a:bodyPr>
            <a:lstStyle/>
            <a:p>
              <a:r>
                <a:rPr lang="en-US" dirty="0">
                  <a:latin typeface="Arial"/>
                  <a:cs typeface="Arial"/>
                </a:rPr>
                <a:t>GB</a:t>
              </a:r>
            </a:p>
          </p:txBody>
        </p:sp>
        <p:sp>
          <p:nvSpPr>
            <p:cNvPr id="6" name="TextBox 5"/>
            <p:cNvSpPr txBox="1"/>
            <p:nvPr/>
          </p:nvSpPr>
          <p:spPr>
            <a:xfrm>
              <a:off x="7022818" y="5402952"/>
              <a:ext cx="1193957" cy="461665"/>
            </a:xfrm>
            <a:prstGeom prst="rect">
              <a:avLst/>
            </a:prstGeom>
            <a:noFill/>
          </p:spPr>
          <p:txBody>
            <a:bodyPr wrap="none" rtlCol="0">
              <a:spAutoFit/>
            </a:bodyPr>
            <a:lstStyle/>
            <a:p>
              <a:r>
                <a:rPr lang="en-US" dirty="0">
                  <a:latin typeface="Arial"/>
                  <a:cs typeface="Arial"/>
                </a:rPr>
                <a:t>Grain 2</a:t>
              </a:r>
            </a:p>
          </p:txBody>
        </p:sp>
        <p:sp>
          <p:nvSpPr>
            <p:cNvPr id="7" name="TextBox 6"/>
            <p:cNvSpPr txBox="1"/>
            <p:nvPr/>
          </p:nvSpPr>
          <p:spPr>
            <a:xfrm>
              <a:off x="5341792" y="5402952"/>
              <a:ext cx="1143011" cy="461665"/>
            </a:xfrm>
            <a:prstGeom prst="rect">
              <a:avLst/>
            </a:prstGeom>
            <a:noFill/>
          </p:spPr>
          <p:txBody>
            <a:bodyPr wrap="none" rtlCol="0">
              <a:spAutoFit/>
            </a:bodyPr>
            <a:lstStyle/>
            <a:p>
              <a:r>
                <a:rPr lang="en-US" dirty="0">
                  <a:latin typeface="Arial"/>
                  <a:cs typeface="Arial"/>
                </a:rPr>
                <a:t>Bubble</a:t>
              </a:r>
            </a:p>
          </p:txBody>
        </p:sp>
        <p:cxnSp>
          <p:nvCxnSpPr>
            <p:cNvPr id="9" name="Straight Arrow Connector 8"/>
            <p:cNvCxnSpPr/>
            <p:nvPr/>
          </p:nvCxnSpPr>
          <p:spPr bwMode="auto">
            <a:xfrm flipH="1" flipV="1">
              <a:off x="7375754" y="4802598"/>
              <a:ext cx="244043" cy="600354"/>
            </a:xfrm>
            <a:prstGeom prst="straightConnector1">
              <a:avLst/>
            </a:prstGeom>
            <a:solidFill>
              <a:schemeClr val="accent1"/>
            </a:solidFill>
            <a:ln w="28575" cap="flat" cmpd="sng" algn="ctr">
              <a:solidFill>
                <a:schemeClr val="tx1"/>
              </a:solidFill>
              <a:prstDash val="solid"/>
              <a:round/>
              <a:headEnd type="none" w="med" len="med"/>
              <a:tailEnd type="arrow"/>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11" name="Straight Arrow Connector 10"/>
            <p:cNvCxnSpPr/>
            <p:nvPr/>
          </p:nvCxnSpPr>
          <p:spPr bwMode="auto">
            <a:xfrm flipV="1">
              <a:off x="5888311" y="3995323"/>
              <a:ext cx="596492" cy="1407630"/>
            </a:xfrm>
            <a:prstGeom prst="straightConnector1">
              <a:avLst/>
            </a:prstGeom>
            <a:solidFill>
              <a:schemeClr val="accent1"/>
            </a:solidFill>
            <a:ln w="28575" cap="flat" cmpd="sng" algn="ctr">
              <a:solidFill>
                <a:schemeClr val="tx1"/>
              </a:solidFill>
              <a:prstDash val="solid"/>
              <a:round/>
              <a:headEnd type="none" w="med" len="med"/>
              <a:tailEnd type="arrow"/>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13" name="TextBox 12"/>
            <p:cNvSpPr txBox="1"/>
            <p:nvPr/>
          </p:nvSpPr>
          <p:spPr>
            <a:xfrm>
              <a:off x="6241685" y="1762056"/>
              <a:ext cx="1193957" cy="461665"/>
            </a:xfrm>
            <a:prstGeom prst="rect">
              <a:avLst/>
            </a:prstGeom>
            <a:noFill/>
          </p:spPr>
          <p:txBody>
            <a:bodyPr wrap="none" rtlCol="0">
              <a:spAutoFit/>
            </a:bodyPr>
            <a:lstStyle/>
            <a:p>
              <a:r>
                <a:rPr lang="en-US" dirty="0">
                  <a:latin typeface="Arial"/>
                  <a:cs typeface="Arial"/>
                </a:rPr>
                <a:t>Grain 1</a:t>
              </a:r>
            </a:p>
          </p:txBody>
        </p:sp>
        <p:cxnSp>
          <p:nvCxnSpPr>
            <p:cNvPr id="14" name="Straight Arrow Connector 13"/>
            <p:cNvCxnSpPr/>
            <p:nvPr/>
          </p:nvCxnSpPr>
          <p:spPr bwMode="auto">
            <a:xfrm flipH="1">
              <a:off x="6753398" y="2211074"/>
              <a:ext cx="1" cy="522454"/>
            </a:xfrm>
            <a:prstGeom prst="straightConnector1">
              <a:avLst/>
            </a:prstGeom>
            <a:solidFill>
              <a:schemeClr val="accent1"/>
            </a:solidFill>
            <a:ln w="28575" cap="flat" cmpd="sng" algn="ctr">
              <a:solidFill>
                <a:schemeClr val="tx1"/>
              </a:solidFill>
              <a:prstDash val="solid"/>
              <a:round/>
              <a:headEnd type="none" w="med" len="med"/>
              <a:tailEnd type="arrow"/>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17" name="Straight Arrow Connector 16"/>
            <p:cNvCxnSpPr>
              <a:stCxn id="5" idx="1"/>
            </p:cNvCxnSpPr>
            <p:nvPr/>
          </p:nvCxnSpPr>
          <p:spPr bwMode="auto">
            <a:xfrm flipH="1" flipV="1">
              <a:off x="8216775" y="3763840"/>
              <a:ext cx="244043" cy="651"/>
            </a:xfrm>
            <a:prstGeom prst="straightConnector1">
              <a:avLst/>
            </a:prstGeom>
            <a:solidFill>
              <a:schemeClr val="accent1"/>
            </a:solidFill>
            <a:ln w="28575" cap="flat" cmpd="sng" algn="ctr">
              <a:solidFill>
                <a:schemeClr val="tx1"/>
              </a:solidFill>
              <a:prstDash val="solid"/>
              <a:round/>
              <a:headEnd type="none" w="med" len="med"/>
              <a:tailEnd type="arrow"/>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23" name="Straight Connector 22"/>
            <p:cNvCxnSpPr/>
            <p:nvPr/>
          </p:nvCxnSpPr>
          <p:spPr bwMode="auto">
            <a:xfrm>
              <a:off x="5416176" y="3767519"/>
              <a:ext cx="1367367" cy="0"/>
            </a:xfrm>
            <a:prstGeom prst="line">
              <a:avLst/>
            </a:prstGeom>
            <a:solidFill>
              <a:schemeClr val="accent1"/>
            </a:solidFill>
            <a:ln w="285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25" name="Straight Connector 24"/>
            <p:cNvCxnSpPr/>
            <p:nvPr/>
          </p:nvCxnSpPr>
          <p:spPr bwMode="auto">
            <a:xfrm flipV="1">
              <a:off x="5966509" y="2980267"/>
              <a:ext cx="518294" cy="783574"/>
            </a:xfrm>
            <a:prstGeom prst="line">
              <a:avLst/>
            </a:prstGeom>
            <a:solidFill>
              <a:schemeClr val="accent1"/>
            </a:solidFill>
            <a:ln w="285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29" name="TextBox 28"/>
            <p:cNvSpPr txBox="1"/>
            <p:nvPr/>
          </p:nvSpPr>
          <p:spPr>
            <a:xfrm>
              <a:off x="6173873" y="3331087"/>
              <a:ext cx="468398" cy="369332"/>
            </a:xfrm>
            <a:prstGeom prst="rect">
              <a:avLst/>
            </a:prstGeom>
            <a:noFill/>
          </p:spPr>
          <p:txBody>
            <a:bodyPr wrap="none" rtlCol="0">
              <a:spAutoFit/>
            </a:bodyPr>
            <a:lstStyle/>
            <a:p>
              <a:r>
                <a:rPr lang="en-US" i="1" dirty="0" err="1">
                  <a:solidFill>
                    <a:schemeClr val="bg1"/>
                  </a:solidFill>
                </a:rPr>
                <a:t>θ</a:t>
              </a:r>
              <a:r>
                <a:rPr lang="en-US" dirty="0">
                  <a:solidFill>
                    <a:schemeClr val="bg1"/>
                  </a:solidFill>
                </a:rPr>
                <a:t>/2</a:t>
              </a:r>
            </a:p>
          </p:txBody>
        </p:sp>
      </p:grpSp>
    </p:spTree>
    <p:extLst>
      <p:ext uri="{BB962C8B-B14F-4D97-AF65-F5344CB8AC3E}">
        <p14:creationId xmlns:p14="http://schemas.microsoft.com/office/powerpoint/2010/main" val="2786527671"/>
      </p:ext>
    </p:extLst>
  </p:cSld>
  <p:clrMapOvr>
    <a:masterClrMapping/>
  </p:clrMapOvr>
  <mc:AlternateContent xmlns:mc="http://schemas.openxmlformats.org/markup-compatibility/2006" xmlns:p14="http://schemas.microsoft.com/office/powerpoint/2010/main">
    <mc:Choice Requires="p14">
      <p:transition spd="slow" p14:dur="2000" advTm="59367"/>
    </mc:Choice>
    <mc:Fallback xmlns="">
      <p:transition spd="slow" advTm="59367"/>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hevron 8"/>
          <p:cNvSpPr/>
          <p:nvPr/>
        </p:nvSpPr>
        <p:spPr bwMode="auto">
          <a:xfrm>
            <a:off x="1945676" y="3236332"/>
            <a:ext cx="5512747" cy="625264"/>
          </a:xfrm>
          <a:prstGeom prst="chevron">
            <a:avLst>
              <a:gd name="adj" fmla="val 50993"/>
            </a:avLst>
          </a:prstGeom>
          <a:ln>
            <a:solidFill>
              <a:srgbClr val="DDDDDD"/>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a typeface="ＭＳ Ｐゴシック" charset="0"/>
            </a:endParaRPr>
          </a:p>
        </p:txBody>
      </p:sp>
      <p:sp>
        <p:nvSpPr>
          <p:cNvPr id="2" name="Title 1"/>
          <p:cNvSpPr>
            <a:spLocks noGrp="1"/>
          </p:cNvSpPr>
          <p:nvPr>
            <p:ph type="title"/>
          </p:nvPr>
        </p:nvSpPr>
        <p:spPr/>
        <p:txBody>
          <a:bodyPr/>
          <a:lstStyle/>
          <a:p>
            <a:r>
              <a:rPr lang="en-US" dirty="0"/>
              <a:t>Multiscale fuel performance simulation</a:t>
            </a:r>
          </a:p>
        </p:txBody>
      </p:sp>
      <p:sp>
        <p:nvSpPr>
          <p:cNvPr id="3" name="Content Placeholder 2"/>
          <p:cNvSpPr>
            <a:spLocks noGrp="1"/>
          </p:cNvSpPr>
          <p:nvPr>
            <p:ph idx="1"/>
          </p:nvPr>
        </p:nvSpPr>
        <p:spPr>
          <a:xfrm>
            <a:off x="863599" y="1040286"/>
            <a:ext cx="7811737" cy="4351338"/>
          </a:xfrm>
        </p:spPr>
        <p:txBody>
          <a:bodyPr/>
          <a:lstStyle/>
          <a:p>
            <a:r>
              <a:rPr lang="en-US" dirty="0"/>
              <a:t>BISON: Fuel performance code developed at INL</a:t>
            </a:r>
          </a:p>
          <a:p>
            <a:r>
              <a:rPr lang="en-US" dirty="0"/>
              <a:t>Inform BISON with atomistic and mesoscale simulations</a:t>
            </a:r>
          </a:p>
          <a:p>
            <a:pPr lvl="1"/>
            <a:r>
              <a:rPr lang="en-US" dirty="0"/>
              <a:t>Marmot: MOOSE-based phase-field simulation code</a:t>
            </a:r>
          </a:p>
        </p:txBody>
      </p:sp>
      <p:pic>
        <p:nvPicPr>
          <p:cNvPr id="6" name="Picture 5" descr="3D_GrGr_wedge_wT_GB.png"/>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a:xfrm>
            <a:off x="4485864" y="2586321"/>
            <a:ext cx="2300762" cy="2097940"/>
          </a:xfrm>
          <a:prstGeom prst="rect">
            <a:avLst/>
          </a:prstGeom>
          <a:ln>
            <a:noFill/>
          </a:ln>
          <a:effectLst/>
        </p:spPr>
      </p:pic>
      <p:pic>
        <p:nvPicPr>
          <p:cNvPr id="7" name="Picture 6"/>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610" b="98374" l="0" r="100000">
                        <a14:foregroundMark x1="47564" y1="41870" x2="47564" y2="41870"/>
                        <a14:foregroundMark x1="41949" y1="41870" x2="41949" y2="41870"/>
                        <a14:foregroundMark x1="74576" y1="24492" x2="74576" y2="24492"/>
                        <a14:foregroundMark x1="26377" y1="25305" x2="26377" y2="25305"/>
                        <a14:foregroundMark x1="76377" y1="73577" x2="76377" y2="73577"/>
                        <a14:foregroundMark x1="71610" y1="73882" x2="71610" y2="73882"/>
                        <a14:foregroundMark x1="27860" y1="73577" x2="27860" y2="73577"/>
                        <a14:foregroundMark x1="47034" y1="44614" x2="47034" y2="44614"/>
                        <a14:foregroundMark x1="48199" y1="38211" x2="48199" y2="38211"/>
                      </a14:backgroundRemoval>
                    </a14:imgEffect>
                  </a14:imgLayer>
                </a14:imgProps>
              </a:ext>
            </a:extLst>
          </a:blip>
          <a:srcRect/>
          <a:stretch>
            <a:fillRect/>
          </a:stretch>
        </p:blipFill>
        <p:spPr bwMode="auto">
          <a:xfrm>
            <a:off x="2415004" y="2525653"/>
            <a:ext cx="2070860" cy="2158607"/>
          </a:xfrm>
          <a:prstGeom prst="rect">
            <a:avLst/>
          </a:prstGeom>
          <a:ln>
            <a:noFill/>
          </a:ln>
          <a:effectLst>
            <a:outerShdw blurRad="292100" dist="139700" dir="2700000" algn="tl" rotWithShape="0">
              <a:srgbClr val="333333">
                <a:alpha val="65000"/>
              </a:srgbClr>
            </a:outerShdw>
          </a:effectLst>
        </p:spPr>
      </p:pic>
      <p:pic>
        <p:nvPicPr>
          <p:cNvPr id="8" name="Picture 22" descr="temp_3Dslice.png"/>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0" b="100000" l="926" r="99537"/>
                    </a14:imgEffect>
                  </a14:imgLayer>
                </a14:imgProps>
              </a:ext>
              <a:ext uri="{28A0092B-C50C-407E-A947-70E740481C1C}">
                <a14:useLocalDpi xmlns:a14="http://schemas.microsoft.com/office/drawing/2010/main"/>
              </a:ext>
            </a:extLst>
          </a:blip>
          <a:srcRect b="28352"/>
          <a:stretch/>
        </p:blipFill>
        <p:spPr bwMode="auto">
          <a:xfrm>
            <a:off x="7350331" y="2479287"/>
            <a:ext cx="1579678" cy="225476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 name="Picture 9" descr="DFT.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1868" y="2667382"/>
            <a:ext cx="1795594" cy="1784042"/>
          </a:xfrm>
          <a:prstGeom prst="rect">
            <a:avLst/>
          </a:prstGeom>
          <a:ln>
            <a:noFill/>
          </a:ln>
          <a:effectLst>
            <a:outerShdw blurRad="292100" dist="139700" dir="2700000" algn="tl" rotWithShape="0">
              <a:srgbClr val="333333">
                <a:alpha val="65000"/>
              </a:srgbClr>
            </a:outerShdw>
          </a:effectLst>
        </p:spPr>
      </p:pic>
      <p:pic>
        <p:nvPicPr>
          <p:cNvPr id="11" name="Picture 10" descr="bison.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350331" y="3334989"/>
            <a:ext cx="1458081" cy="335734"/>
          </a:xfrm>
          <a:prstGeom prst="rect">
            <a:avLst/>
          </a:prstGeom>
          <a:ln>
            <a:noFill/>
          </a:ln>
          <a:effectLst>
            <a:outerShdw blurRad="292100" dist="139700" dir="2700000" algn="tl" rotWithShape="0">
              <a:srgbClr val="333333">
                <a:alpha val="65000"/>
              </a:srgbClr>
            </a:outerShdw>
          </a:effectLst>
        </p:spPr>
      </p:pic>
      <p:pic>
        <p:nvPicPr>
          <p:cNvPr id="13" name="Picture 12" descr="marmot_logo_white.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620977" y="3334989"/>
            <a:ext cx="2057553" cy="458097"/>
          </a:xfrm>
          <a:prstGeom prst="rect">
            <a:avLst/>
          </a:prstGeom>
          <a:ln>
            <a:noFill/>
          </a:ln>
          <a:effectLst>
            <a:outerShdw blurRad="292100" dist="139700" dir="2700000" algn="tl" rotWithShape="0">
              <a:srgbClr val="333333">
                <a:alpha val="65000"/>
              </a:srgbClr>
            </a:outerShdw>
          </a:effectLst>
        </p:spPr>
      </p:pic>
      <p:pic>
        <p:nvPicPr>
          <p:cNvPr id="14" name="Picture 13" descr="moose_logo.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076454" y="2443985"/>
            <a:ext cx="2242932" cy="738649"/>
          </a:xfrm>
          <a:prstGeom prst="rect">
            <a:avLst/>
          </a:prstGeom>
          <a:ln>
            <a:noFill/>
          </a:ln>
          <a:effectLst>
            <a:outerShdw blurRad="292100" dist="139700" dir="2700000" algn="tl" rotWithShape="0">
              <a:srgbClr val="333333">
                <a:alpha val="65000"/>
              </a:srgbClr>
            </a:outerShdw>
          </a:effectLst>
        </p:spPr>
      </p:pic>
      <p:sp>
        <p:nvSpPr>
          <p:cNvPr id="15" name="TextBox 14"/>
          <p:cNvSpPr txBox="1"/>
          <p:nvPr/>
        </p:nvSpPr>
        <p:spPr>
          <a:xfrm>
            <a:off x="171867" y="4780067"/>
            <a:ext cx="2138623" cy="1569660"/>
          </a:xfrm>
          <a:prstGeom prst="rect">
            <a:avLst/>
          </a:prstGeom>
          <a:noFill/>
        </p:spPr>
        <p:txBody>
          <a:bodyPr wrap="square" rtlCol="0">
            <a:spAutoFit/>
          </a:bodyPr>
          <a:lstStyle/>
          <a:p>
            <a:r>
              <a:rPr lang="en-US" sz="1600" b="1" i="1" dirty="0">
                <a:latin typeface="+mn-lt"/>
              </a:rPr>
              <a:t>nanometers</a:t>
            </a:r>
          </a:p>
          <a:p>
            <a:r>
              <a:rPr lang="en-US" sz="1600" b="1" dirty="0">
                <a:solidFill>
                  <a:schemeClr val="tx2"/>
                </a:solidFill>
                <a:latin typeface="+mn-lt"/>
              </a:rPr>
              <a:t>First Principles</a:t>
            </a:r>
          </a:p>
          <a:p>
            <a:pPr marL="176213" indent="-176213">
              <a:buClr>
                <a:schemeClr val="accent2"/>
              </a:buClr>
              <a:buFont typeface="Arial"/>
              <a:buChar char="•"/>
            </a:pPr>
            <a:r>
              <a:rPr lang="en-US" sz="1600" dirty="0">
                <a:latin typeface="+mn-lt"/>
              </a:rPr>
              <a:t>Identify critical bulk mechanisms</a:t>
            </a:r>
          </a:p>
          <a:p>
            <a:pPr marL="176213" indent="-176213">
              <a:buClr>
                <a:schemeClr val="accent2"/>
              </a:buClr>
              <a:buFont typeface="Arial"/>
              <a:buChar char="•"/>
            </a:pPr>
            <a:r>
              <a:rPr lang="en-US" sz="1600" dirty="0">
                <a:latin typeface="+mn-lt"/>
              </a:rPr>
              <a:t>Determine bulk properties</a:t>
            </a:r>
          </a:p>
        </p:txBody>
      </p:sp>
      <p:sp>
        <p:nvSpPr>
          <p:cNvPr id="16" name="TextBox 15"/>
          <p:cNvSpPr txBox="1"/>
          <p:nvPr/>
        </p:nvSpPr>
        <p:spPr>
          <a:xfrm>
            <a:off x="2310490" y="4780067"/>
            <a:ext cx="2310487" cy="1569660"/>
          </a:xfrm>
          <a:prstGeom prst="rect">
            <a:avLst/>
          </a:prstGeom>
          <a:noFill/>
        </p:spPr>
        <p:txBody>
          <a:bodyPr wrap="square" rtlCol="0">
            <a:spAutoFit/>
          </a:bodyPr>
          <a:lstStyle/>
          <a:p>
            <a:r>
              <a:rPr lang="en-US" sz="1600" b="1" i="1" dirty="0">
                <a:solidFill>
                  <a:srgbClr val="000000"/>
                </a:solidFill>
                <a:latin typeface="+mn-lt"/>
              </a:rPr>
              <a:t>100’s of nanometers</a:t>
            </a:r>
          </a:p>
          <a:p>
            <a:r>
              <a:rPr lang="en-US" sz="1600" b="1" dirty="0">
                <a:solidFill>
                  <a:schemeClr val="tx2"/>
                </a:solidFill>
                <a:latin typeface="+mn-lt"/>
              </a:rPr>
              <a:t>Molecular Dynamics</a:t>
            </a:r>
          </a:p>
          <a:p>
            <a:pPr marL="176213" indent="-176213">
              <a:buClr>
                <a:schemeClr val="accent2"/>
              </a:buClr>
              <a:buFont typeface="Arial"/>
              <a:buChar char="•"/>
            </a:pPr>
            <a:r>
              <a:rPr lang="en-US" sz="1600" dirty="0">
                <a:latin typeface="+mn-lt"/>
              </a:rPr>
              <a:t>Identify interfacial mechanisms</a:t>
            </a:r>
          </a:p>
          <a:p>
            <a:pPr marL="176213" indent="-176213">
              <a:buClr>
                <a:schemeClr val="accent2"/>
              </a:buClr>
              <a:buFont typeface="Arial"/>
              <a:buChar char="•"/>
            </a:pPr>
            <a:r>
              <a:rPr lang="en-US" sz="1600" dirty="0">
                <a:latin typeface="+mn-lt"/>
              </a:rPr>
              <a:t>Determine interfacial properties</a:t>
            </a:r>
          </a:p>
        </p:txBody>
      </p:sp>
      <p:sp>
        <p:nvSpPr>
          <p:cNvPr id="17" name="TextBox 16"/>
          <p:cNvSpPr txBox="1"/>
          <p:nvPr/>
        </p:nvSpPr>
        <p:spPr>
          <a:xfrm>
            <a:off x="4648003" y="4776257"/>
            <a:ext cx="2334123" cy="1815882"/>
          </a:xfrm>
          <a:prstGeom prst="rect">
            <a:avLst/>
          </a:prstGeom>
          <a:noFill/>
        </p:spPr>
        <p:txBody>
          <a:bodyPr wrap="square" rtlCol="0">
            <a:spAutoFit/>
          </a:bodyPr>
          <a:lstStyle/>
          <a:p>
            <a:r>
              <a:rPr lang="en-US" sz="1600" b="1" i="1" dirty="0">
                <a:solidFill>
                  <a:srgbClr val="000000"/>
                </a:solidFill>
                <a:latin typeface="+mn-lt"/>
              </a:rPr>
              <a:t>microns</a:t>
            </a:r>
          </a:p>
          <a:p>
            <a:r>
              <a:rPr lang="en-US" sz="1600" b="1" dirty="0">
                <a:solidFill>
                  <a:schemeClr val="tx2"/>
                </a:solidFill>
                <a:latin typeface="+mn-lt"/>
              </a:rPr>
              <a:t>Mesoscale</a:t>
            </a:r>
          </a:p>
          <a:p>
            <a:pPr marL="176213" indent="-176213">
              <a:buClr>
                <a:schemeClr val="accent2"/>
              </a:buClr>
              <a:buFont typeface="Arial"/>
              <a:buChar char="•"/>
            </a:pPr>
            <a:r>
              <a:rPr lang="en-US" sz="1600" dirty="0">
                <a:latin typeface="+mn-lt"/>
              </a:rPr>
              <a:t>Predict microstructure evolution</a:t>
            </a:r>
          </a:p>
          <a:p>
            <a:pPr marL="176213" indent="-176213">
              <a:buClr>
                <a:schemeClr val="accent2"/>
              </a:buClr>
              <a:buFont typeface="Arial"/>
              <a:buChar char="•"/>
            </a:pPr>
            <a:r>
              <a:rPr lang="en-US" sz="1600" dirty="0">
                <a:latin typeface="+mn-lt"/>
              </a:rPr>
              <a:t>Determine impact on properties</a:t>
            </a:r>
          </a:p>
        </p:txBody>
      </p:sp>
      <p:sp>
        <p:nvSpPr>
          <p:cNvPr id="18" name="TextBox 17"/>
          <p:cNvSpPr txBox="1"/>
          <p:nvPr/>
        </p:nvSpPr>
        <p:spPr>
          <a:xfrm>
            <a:off x="6982126" y="4770561"/>
            <a:ext cx="2138623" cy="1569660"/>
          </a:xfrm>
          <a:prstGeom prst="rect">
            <a:avLst/>
          </a:prstGeom>
          <a:noFill/>
        </p:spPr>
        <p:txBody>
          <a:bodyPr wrap="square" rtlCol="0">
            <a:spAutoFit/>
          </a:bodyPr>
          <a:lstStyle/>
          <a:p>
            <a:r>
              <a:rPr lang="en-US" sz="1600" b="1" i="1" dirty="0">
                <a:solidFill>
                  <a:srgbClr val="000000"/>
                </a:solidFill>
                <a:latin typeface="+mn-lt"/>
              </a:rPr>
              <a:t>millimeters and up</a:t>
            </a:r>
          </a:p>
          <a:p>
            <a:r>
              <a:rPr lang="en-US" sz="1600" b="1" dirty="0">
                <a:solidFill>
                  <a:schemeClr val="tx2"/>
                </a:solidFill>
                <a:latin typeface="+mn-lt"/>
              </a:rPr>
              <a:t>Engineering Scale</a:t>
            </a:r>
          </a:p>
          <a:p>
            <a:pPr marL="176213" indent="-176213">
              <a:buClr>
                <a:schemeClr val="accent2"/>
              </a:buClr>
              <a:buFont typeface="Arial"/>
              <a:buChar char="•"/>
            </a:pPr>
            <a:r>
              <a:rPr lang="en-US" sz="1600" dirty="0">
                <a:latin typeface="+mn-lt"/>
              </a:rPr>
              <a:t>Use analytical theory</a:t>
            </a:r>
          </a:p>
          <a:p>
            <a:pPr marL="176213" indent="-176213">
              <a:buClr>
                <a:schemeClr val="accent2"/>
              </a:buClr>
              <a:buFont typeface="Arial"/>
              <a:buChar char="•"/>
            </a:pPr>
            <a:r>
              <a:rPr lang="en-US" sz="1600" dirty="0">
                <a:latin typeface="+mn-lt"/>
              </a:rPr>
              <a:t>Predict fuel performance</a:t>
            </a:r>
          </a:p>
        </p:txBody>
      </p:sp>
      <p:sp>
        <p:nvSpPr>
          <p:cNvPr id="19" name="Rounded Rectangle 18"/>
          <p:cNvSpPr/>
          <p:nvPr/>
        </p:nvSpPr>
        <p:spPr bwMode="auto">
          <a:xfrm>
            <a:off x="6066724" y="4067089"/>
            <a:ext cx="2117545" cy="466201"/>
          </a:xfrm>
          <a:prstGeom prst="roundRect">
            <a:avLst>
              <a:gd name="adj" fmla="val 31158"/>
            </a:avLst>
          </a:prstGeom>
          <a:gradFill flip="none" rotWithShape="1">
            <a:gsLst>
              <a:gs pos="0">
                <a:schemeClr val="accent1">
                  <a:tint val="50000"/>
                  <a:satMod val="300000"/>
                  <a:alpha val="71000"/>
                </a:schemeClr>
              </a:gs>
              <a:gs pos="35000">
                <a:schemeClr val="accent1">
                  <a:tint val="37000"/>
                  <a:satMod val="300000"/>
                  <a:alpha val="71000"/>
                </a:schemeClr>
              </a:gs>
              <a:gs pos="100000">
                <a:schemeClr val="accent1">
                  <a:tint val="15000"/>
                  <a:satMod val="350000"/>
                  <a:alpha val="71000"/>
                </a:schemeClr>
              </a:gs>
            </a:gsLst>
            <a:lin ang="16200000" scaled="1"/>
            <a:tileRect/>
          </a:gradFill>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mn-lt"/>
                <a:ea typeface="ＭＳ Ｐゴシック" charset="0"/>
              </a:rPr>
              <a:t>Analytical theory</a:t>
            </a:r>
          </a:p>
        </p:txBody>
      </p:sp>
      <p:pic>
        <p:nvPicPr>
          <p:cNvPr id="20" name="Picture 8" descr="NEAMS_Final_Word_PPT.jpg"/>
          <p:cNvPicPr>
            <a:picLocks noChangeAspect="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3336069" y="2165912"/>
            <a:ext cx="2063905" cy="34059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1" name="Picture 20" descr="LANL_Logo.pn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225081" y="4313201"/>
            <a:ext cx="1205928" cy="554184"/>
          </a:xfrm>
          <a:prstGeom prst="rect">
            <a:avLst/>
          </a:prstGeom>
        </p:spPr>
      </p:pic>
    </p:spTree>
    <p:extLst>
      <p:ext uri="{BB962C8B-B14F-4D97-AF65-F5344CB8AC3E}">
        <p14:creationId xmlns:p14="http://schemas.microsoft.com/office/powerpoint/2010/main" val="38236199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Phase-field model: Grand-potential functional</a:t>
            </a:r>
          </a:p>
        </p:txBody>
      </p:sp>
      <p:sp>
        <p:nvSpPr>
          <p:cNvPr id="3" name="Content Placeholder 2"/>
          <p:cNvSpPr>
            <a:spLocks noGrp="1"/>
          </p:cNvSpPr>
          <p:nvPr>
            <p:ph idx="1"/>
          </p:nvPr>
        </p:nvSpPr>
        <p:spPr>
          <a:xfrm>
            <a:off x="863605" y="3169530"/>
            <a:ext cx="8120114" cy="3032777"/>
          </a:xfrm>
        </p:spPr>
        <p:txBody>
          <a:bodyPr/>
          <a:lstStyle/>
          <a:p>
            <a:r>
              <a:rPr lang="en-US" dirty="0"/>
              <a:t>Multi-phase, multi-order parameter extension to grand-potential model</a:t>
            </a:r>
            <a:endParaRPr lang="en-US" baseline="30000" dirty="0"/>
          </a:p>
          <a:p>
            <a:r>
              <a:rPr lang="en-US" dirty="0"/>
              <a:t>Advantages:</a:t>
            </a:r>
          </a:p>
          <a:p>
            <a:pPr lvl="1"/>
            <a:r>
              <a:rPr lang="en-US" dirty="0"/>
              <a:t>Bulk free energy contribution is removed from interfacial energy</a:t>
            </a:r>
          </a:p>
          <a:p>
            <a:pPr lvl="1"/>
            <a:r>
              <a:rPr lang="en-US" dirty="0"/>
              <a:t>Allows interfacial thickness and energy to be set independently, enabling coarser mesh, improved computational performance</a:t>
            </a:r>
          </a:p>
          <a:p>
            <a:pPr lvl="1"/>
            <a:r>
              <a:rPr lang="en-US" dirty="0"/>
              <a:t>Similar to KKS in this respect, but do not need separate phase concentration variables, so performance is improved</a:t>
            </a:r>
          </a:p>
          <a:p>
            <a:pPr lvl="1"/>
            <a:r>
              <a:rPr lang="en-US" dirty="0"/>
              <a:t>Prevents spurious formation of additional phases at two-phase interfaces</a:t>
            </a:r>
          </a:p>
        </p:txBody>
      </p:sp>
      <p:pic>
        <p:nvPicPr>
          <p:cNvPr id="5" name="Picture 4"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4219" y="1265410"/>
            <a:ext cx="8699500" cy="1778000"/>
          </a:xfrm>
          <a:prstGeom prst="rect">
            <a:avLst/>
          </a:prstGeom>
        </p:spPr>
      </p:pic>
      <p:sp>
        <p:nvSpPr>
          <p:cNvPr id="7" name="TextBox 6">
            <a:extLst>
              <a:ext uri="{FF2B5EF4-FFF2-40B4-BE49-F238E27FC236}">
                <a16:creationId xmlns:a16="http://schemas.microsoft.com/office/drawing/2014/main" id="{A96A4194-0BD8-B444-AA71-00E32A537565}"/>
              </a:ext>
            </a:extLst>
          </p:cNvPr>
          <p:cNvSpPr txBox="1"/>
          <p:nvPr/>
        </p:nvSpPr>
        <p:spPr>
          <a:xfrm>
            <a:off x="0" y="6394955"/>
            <a:ext cx="7077024" cy="461665"/>
          </a:xfrm>
          <a:prstGeom prst="rect">
            <a:avLst/>
          </a:prstGeom>
          <a:noFill/>
        </p:spPr>
        <p:txBody>
          <a:bodyPr wrap="square" rtlCol="0">
            <a:spAutoFit/>
          </a:bodyPr>
          <a:lstStyle/>
          <a:p>
            <a:r>
              <a:rPr lang="en-US" sz="1200" dirty="0"/>
              <a:t>L.K. Aagesen, Y. Gao, D. </a:t>
            </a:r>
            <a:r>
              <a:rPr lang="en-US" sz="1200" dirty="0" err="1"/>
              <a:t>Schwen</a:t>
            </a:r>
            <a:r>
              <a:rPr lang="en-US" sz="1200" dirty="0"/>
              <a:t>, K. Ahmed, </a:t>
            </a:r>
            <a:r>
              <a:rPr lang="en-US" sz="1200" i="1" dirty="0"/>
              <a:t>Phys. Rev. E</a:t>
            </a:r>
            <a:r>
              <a:rPr lang="en-US" sz="1200" dirty="0"/>
              <a:t>, 98, 023309 (2018).</a:t>
            </a:r>
          </a:p>
          <a:p>
            <a:r>
              <a:rPr lang="en-US" sz="1200" dirty="0"/>
              <a:t>L.K. Aagesen, D. </a:t>
            </a:r>
            <a:r>
              <a:rPr lang="en-US" sz="1200" dirty="0" err="1"/>
              <a:t>Schwen</a:t>
            </a:r>
            <a:r>
              <a:rPr lang="en-US" sz="1200" dirty="0"/>
              <a:t>, M.R. Tonks, Y. Zhang, </a:t>
            </a:r>
            <a:r>
              <a:rPr lang="en-US" sz="1200" i="1" dirty="0"/>
              <a:t>Comp. Mat. Sci.</a:t>
            </a:r>
            <a:r>
              <a:rPr lang="en-US" sz="1200" dirty="0"/>
              <a:t>, 161, 35-45 (2019).</a:t>
            </a:r>
          </a:p>
        </p:txBody>
      </p:sp>
    </p:spTree>
    <p:extLst>
      <p:ext uri="{BB962C8B-B14F-4D97-AF65-F5344CB8AC3E}">
        <p14:creationId xmlns:p14="http://schemas.microsoft.com/office/powerpoint/2010/main" val="1545407948"/>
      </p:ext>
    </p:extLst>
  </p:cSld>
  <p:clrMapOvr>
    <a:masterClrMapping/>
  </p:clrMapOvr>
  <mc:AlternateContent xmlns:mc="http://schemas.openxmlformats.org/markup-compatibility/2006" xmlns:p14="http://schemas.microsoft.com/office/powerpoint/2010/main">
    <mc:Choice Requires="p14">
      <p:transition spd="slow" p14:dur="2000" advTm="98065"/>
    </mc:Choice>
    <mc:Fallback xmlns="">
      <p:transition spd="slow" advTm="98065"/>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568D62-76D4-9747-9EFC-1E9E6B30CA61}"/>
              </a:ext>
            </a:extLst>
          </p:cNvPr>
          <p:cNvSpPr>
            <a:spLocks noGrp="1"/>
          </p:cNvSpPr>
          <p:nvPr>
            <p:ph type="title"/>
          </p:nvPr>
        </p:nvSpPr>
        <p:spPr/>
        <p:txBody>
          <a:bodyPr/>
          <a:lstStyle/>
          <a:p>
            <a:r>
              <a:rPr lang="en-US" dirty="0"/>
              <a:t>Phase-field model evolution equations</a:t>
            </a:r>
          </a:p>
        </p:txBody>
      </p:sp>
      <p:sp>
        <p:nvSpPr>
          <p:cNvPr id="3" name="Content Placeholder 2">
            <a:extLst>
              <a:ext uri="{FF2B5EF4-FFF2-40B4-BE49-F238E27FC236}">
                <a16:creationId xmlns:a16="http://schemas.microsoft.com/office/drawing/2014/main" id="{E3FC2DC9-2BCA-C942-83C2-A80FCAAFF21F}"/>
              </a:ext>
            </a:extLst>
          </p:cNvPr>
          <p:cNvSpPr>
            <a:spLocks noGrp="1"/>
          </p:cNvSpPr>
          <p:nvPr>
            <p:ph idx="1"/>
          </p:nvPr>
        </p:nvSpPr>
        <p:spPr/>
        <p:txBody>
          <a:bodyPr/>
          <a:lstStyle/>
          <a:p>
            <a:r>
              <a:rPr lang="en-US" dirty="0"/>
              <a:t>Order parameters: Allen-Cahn</a:t>
            </a:r>
          </a:p>
          <a:p>
            <a:r>
              <a:rPr lang="en-US" dirty="0"/>
              <a:t>Densities: Change to chemical potential for each species</a:t>
            </a:r>
          </a:p>
        </p:txBody>
      </p:sp>
      <p:pic>
        <p:nvPicPr>
          <p:cNvPr id="4" name="Picture 3">
            <a:extLst>
              <a:ext uri="{FF2B5EF4-FFF2-40B4-BE49-F238E27FC236}">
                <a16:creationId xmlns:a16="http://schemas.microsoft.com/office/drawing/2014/main" id="{2B99B05D-FC24-6A44-A912-4541108A4103}"/>
              </a:ext>
            </a:extLst>
          </p:cNvPr>
          <p:cNvPicPr>
            <a:picLocks noChangeAspect="1"/>
          </p:cNvPicPr>
          <p:nvPr/>
        </p:nvPicPr>
        <p:blipFill>
          <a:blip r:embed="rId3"/>
          <a:stretch>
            <a:fillRect/>
          </a:stretch>
        </p:blipFill>
        <p:spPr>
          <a:xfrm>
            <a:off x="2243547" y="2663916"/>
            <a:ext cx="6426200" cy="850900"/>
          </a:xfrm>
          <a:prstGeom prst="rect">
            <a:avLst/>
          </a:prstGeom>
        </p:spPr>
      </p:pic>
      <p:pic>
        <p:nvPicPr>
          <p:cNvPr id="5" name="Picture 4">
            <a:extLst>
              <a:ext uri="{FF2B5EF4-FFF2-40B4-BE49-F238E27FC236}">
                <a16:creationId xmlns:a16="http://schemas.microsoft.com/office/drawing/2014/main" id="{530E4235-204E-6546-BC58-60F427ACF951}"/>
              </a:ext>
            </a:extLst>
          </p:cNvPr>
          <p:cNvPicPr>
            <a:picLocks noChangeAspect="1"/>
          </p:cNvPicPr>
          <p:nvPr/>
        </p:nvPicPr>
        <p:blipFill>
          <a:blip r:embed="rId4"/>
          <a:stretch>
            <a:fillRect/>
          </a:stretch>
        </p:blipFill>
        <p:spPr>
          <a:xfrm>
            <a:off x="2243547" y="3752941"/>
            <a:ext cx="6451600" cy="850900"/>
          </a:xfrm>
          <a:prstGeom prst="rect">
            <a:avLst/>
          </a:prstGeom>
        </p:spPr>
      </p:pic>
      <p:sp>
        <p:nvSpPr>
          <p:cNvPr id="7" name="TextBox 6">
            <a:extLst>
              <a:ext uri="{FF2B5EF4-FFF2-40B4-BE49-F238E27FC236}">
                <a16:creationId xmlns:a16="http://schemas.microsoft.com/office/drawing/2014/main" id="{74AADCBF-D2B2-A843-A104-EEBD9B0D1243}"/>
              </a:ext>
            </a:extLst>
          </p:cNvPr>
          <p:cNvSpPr txBox="1"/>
          <p:nvPr/>
        </p:nvSpPr>
        <p:spPr>
          <a:xfrm>
            <a:off x="457200" y="2904700"/>
            <a:ext cx="724878" cy="400110"/>
          </a:xfrm>
          <a:prstGeom prst="rect">
            <a:avLst/>
          </a:prstGeom>
          <a:noFill/>
        </p:spPr>
        <p:txBody>
          <a:bodyPr wrap="none" rtlCol="0">
            <a:spAutoFit/>
          </a:bodyPr>
          <a:lstStyle/>
          <a:p>
            <a:r>
              <a:rPr lang="en-US" sz="2000" dirty="0"/>
              <a:t>Gas:</a:t>
            </a:r>
          </a:p>
        </p:txBody>
      </p:sp>
      <p:sp>
        <p:nvSpPr>
          <p:cNvPr id="8" name="TextBox 7">
            <a:extLst>
              <a:ext uri="{FF2B5EF4-FFF2-40B4-BE49-F238E27FC236}">
                <a16:creationId xmlns:a16="http://schemas.microsoft.com/office/drawing/2014/main" id="{5D02612E-6AC7-0745-BA8E-A142E5F6124B}"/>
              </a:ext>
            </a:extLst>
          </p:cNvPr>
          <p:cNvSpPr txBox="1"/>
          <p:nvPr/>
        </p:nvSpPr>
        <p:spPr>
          <a:xfrm>
            <a:off x="457200" y="3993725"/>
            <a:ext cx="1420774" cy="400110"/>
          </a:xfrm>
          <a:prstGeom prst="rect">
            <a:avLst/>
          </a:prstGeom>
          <a:noFill/>
        </p:spPr>
        <p:txBody>
          <a:bodyPr wrap="none" rtlCol="0">
            <a:spAutoFit/>
          </a:bodyPr>
          <a:lstStyle/>
          <a:p>
            <a:r>
              <a:rPr lang="en-US" sz="2000" dirty="0"/>
              <a:t>Vacancies:</a:t>
            </a:r>
          </a:p>
        </p:txBody>
      </p:sp>
      <p:sp>
        <p:nvSpPr>
          <p:cNvPr id="10" name="Rectangle 9">
            <a:extLst>
              <a:ext uri="{FF2B5EF4-FFF2-40B4-BE49-F238E27FC236}">
                <a16:creationId xmlns:a16="http://schemas.microsoft.com/office/drawing/2014/main" id="{645976EE-4223-BF4E-9768-060960772C72}"/>
              </a:ext>
            </a:extLst>
          </p:cNvPr>
          <p:cNvSpPr/>
          <p:nvPr/>
        </p:nvSpPr>
        <p:spPr bwMode="auto">
          <a:xfrm>
            <a:off x="5808617" y="2672961"/>
            <a:ext cx="374469" cy="863587"/>
          </a:xfrm>
          <a:prstGeom prst="rect">
            <a:avLst/>
          </a:prstGeom>
          <a:noFill/>
          <a:ln w="38100" cap="flat" cmpd="sng" algn="ctr">
            <a:solidFill>
              <a:srgbClr val="66CC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w="57150" cmpd="sng">
                <a:solidFill>
                  <a:schemeClr val="accent2">
                    <a:lumMod val="60000"/>
                    <a:lumOff val="40000"/>
                  </a:schemeClr>
                </a:solidFill>
              </a:ln>
              <a:noFill/>
              <a:effectLst/>
              <a:latin typeface="Times New Roman" pitchFamily="18" charset="0"/>
            </a:endParaRPr>
          </a:p>
        </p:txBody>
      </p:sp>
      <p:sp>
        <p:nvSpPr>
          <p:cNvPr id="11" name="Rectangle 10">
            <a:extLst>
              <a:ext uri="{FF2B5EF4-FFF2-40B4-BE49-F238E27FC236}">
                <a16:creationId xmlns:a16="http://schemas.microsoft.com/office/drawing/2014/main" id="{36BDFB49-8318-3D42-B18E-DA1CFF03B5DF}"/>
              </a:ext>
            </a:extLst>
          </p:cNvPr>
          <p:cNvSpPr/>
          <p:nvPr/>
        </p:nvSpPr>
        <p:spPr bwMode="auto">
          <a:xfrm>
            <a:off x="5808617" y="3774673"/>
            <a:ext cx="374469" cy="863587"/>
          </a:xfrm>
          <a:prstGeom prst="rect">
            <a:avLst/>
          </a:prstGeom>
          <a:noFill/>
          <a:ln w="38100" cap="flat" cmpd="sng" algn="ctr">
            <a:solidFill>
              <a:srgbClr val="66CC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w="57150" cmpd="sng">
                <a:solidFill>
                  <a:schemeClr val="accent2">
                    <a:lumMod val="60000"/>
                    <a:lumOff val="40000"/>
                  </a:schemeClr>
                </a:solidFill>
              </a:ln>
              <a:noFill/>
              <a:effectLst/>
              <a:latin typeface="Times New Roman" pitchFamily="18" charset="0"/>
            </a:endParaRPr>
          </a:p>
        </p:txBody>
      </p:sp>
      <p:sp>
        <p:nvSpPr>
          <p:cNvPr id="12" name="Rectangle 11">
            <a:extLst>
              <a:ext uri="{FF2B5EF4-FFF2-40B4-BE49-F238E27FC236}">
                <a16:creationId xmlns:a16="http://schemas.microsoft.com/office/drawing/2014/main" id="{F0D89EA2-921E-EF4D-BA97-0DDC95927F78}"/>
              </a:ext>
            </a:extLst>
          </p:cNvPr>
          <p:cNvSpPr/>
          <p:nvPr/>
        </p:nvSpPr>
        <p:spPr bwMode="auto">
          <a:xfrm>
            <a:off x="4223658" y="2672961"/>
            <a:ext cx="374469" cy="863587"/>
          </a:xfrm>
          <a:prstGeom prst="rect">
            <a:avLst/>
          </a:prstGeom>
          <a:noFill/>
          <a:ln w="38100" cap="flat" cmpd="sng" algn="ctr">
            <a:solidFill>
              <a:srgbClr val="66CC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w="57150" cmpd="sng">
                <a:solidFill>
                  <a:schemeClr val="accent2">
                    <a:lumMod val="60000"/>
                    <a:lumOff val="40000"/>
                  </a:schemeClr>
                </a:solidFill>
              </a:ln>
              <a:noFill/>
              <a:effectLst/>
              <a:latin typeface="Times New Roman" pitchFamily="18" charset="0"/>
            </a:endParaRPr>
          </a:p>
        </p:txBody>
      </p:sp>
      <p:sp>
        <p:nvSpPr>
          <p:cNvPr id="13" name="Rectangle 12">
            <a:extLst>
              <a:ext uri="{FF2B5EF4-FFF2-40B4-BE49-F238E27FC236}">
                <a16:creationId xmlns:a16="http://schemas.microsoft.com/office/drawing/2014/main" id="{9A5AE12C-719C-8549-BA09-A1ED6DC970E1}"/>
              </a:ext>
            </a:extLst>
          </p:cNvPr>
          <p:cNvSpPr/>
          <p:nvPr/>
        </p:nvSpPr>
        <p:spPr bwMode="auto">
          <a:xfrm>
            <a:off x="4223658" y="3774673"/>
            <a:ext cx="374469" cy="863587"/>
          </a:xfrm>
          <a:prstGeom prst="rect">
            <a:avLst/>
          </a:prstGeom>
          <a:noFill/>
          <a:ln w="38100" cap="flat" cmpd="sng" algn="ctr">
            <a:solidFill>
              <a:srgbClr val="66CC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w="57150" cmpd="sng">
                <a:solidFill>
                  <a:schemeClr val="accent2">
                    <a:lumMod val="60000"/>
                    <a:lumOff val="40000"/>
                  </a:schemeClr>
                </a:solidFill>
              </a:ln>
              <a:noFill/>
              <a:effectLst/>
              <a:latin typeface="Times New Roman" pitchFamily="18" charset="0"/>
            </a:endParaRPr>
          </a:p>
        </p:txBody>
      </p:sp>
    </p:spTree>
    <p:extLst>
      <p:ext uri="{BB962C8B-B14F-4D97-AF65-F5344CB8AC3E}">
        <p14:creationId xmlns:p14="http://schemas.microsoft.com/office/powerpoint/2010/main" val="1798656671"/>
      </p:ext>
    </p:extLst>
  </p:cSld>
  <p:clrMapOvr>
    <a:masterClrMapping/>
  </p:clrMapOvr>
  <mc:AlternateContent xmlns:mc="http://schemas.openxmlformats.org/markup-compatibility/2006" xmlns:p14="http://schemas.microsoft.com/office/powerpoint/2010/main">
    <mc:Choice Requires="p14">
      <p:transition spd="slow" p14:dur="2000" advTm="57358"/>
    </mc:Choice>
    <mc:Fallback xmlns="">
      <p:transition spd="slow" advTm="57358"/>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A07B8A3-EFC9-B344-A34F-ACD3498A4F8D}"/>
              </a:ext>
            </a:extLst>
          </p:cNvPr>
          <p:cNvSpPr>
            <a:spLocks noGrp="1"/>
          </p:cNvSpPr>
          <p:nvPr>
            <p:ph type="title"/>
          </p:nvPr>
        </p:nvSpPr>
        <p:spPr/>
        <p:txBody>
          <a:bodyPr/>
          <a:lstStyle/>
          <a:p>
            <a:r>
              <a:rPr lang="en-US" dirty="0"/>
              <a:t>Phase-field model initial conditions</a:t>
            </a:r>
          </a:p>
        </p:txBody>
      </p:sp>
      <p:sp>
        <p:nvSpPr>
          <p:cNvPr id="5" name="Content Placeholder 4">
            <a:extLst>
              <a:ext uri="{FF2B5EF4-FFF2-40B4-BE49-F238E27FC236}">
                <a16:creationId xmlns:a16="http://schemas.microsoft.com/office/drawing/2014/main" id="{DBED47EA-BCE1-5841-AD65-BFE63A88C725}"/>
              </a:ext>
            </a:extLst>
          </p:cNvPr>
          <p:cNvSpPr>
            <a:spLocks noGrp="1"/>
          </p:cNvSpPr>
          <p:nvPr>
            <p:ph idx="1"/>
          </p:nvPr>
        </p:nvSpPr>
        <p:spPr>
          <a:xfrm>
            <a:off x="863599" y="1334811"/>
            <a:ext cx="7811737" cy="4351338"/>
          </a:xfrm>
        </p:spPr>
        <p:txBody>
          <a:bodyPr/>
          <a:lstStyle/>
          <a:p>
            <a:r>
              <a:rPr lang="en-US" dirty="0"/>
              <a:t>Intergranular bubble areal density (</a:t>
            </a:r>
            <a:r>
              <a:rPr lang="en-US" i="1" dirty="0" err="1"/>
              <a:t>n</a:t>
            </a:r>
            <a:r>
              <a:rPr lang="en-US" i="1" baseline="-25000" dirty="0" err="1"/>
              <a:t>a</a:t>
            </a:r>
            <a:r>
              <a:rPr lang="en-US" dirty="0"/>
              <a:t>): Determine from rate theory simulations</a:t>
            </a:r>
            <a:endParaRPr lang="en-US" baseline="30000" dirty="0"/>
          </a:p>
          <a:p>
            <a:pPr lvl="1"/>
            <a:r>
              <a:rPr lang="en-US" dirty="0"/>
              <a:t>At 1035 K, </a:t>
            </a:r>
            <a:r>
              <a:rPr lang="en-US" i="1" dirty="0" err="1"/>
              <a:t>n</a:t>
            </a:r>
            <a:r>
              <a:rPr lang="en-US" i="1" baseline="-25000" dirty="0" err="1"/>
              <a:t>a</a:t>
            </a:r>
            <a:r>
              <a:rPr lang="en-US" dirty="0"/>
              <a:t> = 15 / μm</a:t>
            </a:r>
            <a:r>
              <a:rPr lang="en-US" baseline="30000" dirty="0"/>
              <a:t>2</a:t>
            </a:r>
          </a:p>
        </p:txBody>
      </p:sp>
      <p:pic>
        <p:nvPicPr>
          <p:cNvPr id="6" name="Picture 5">
            <a:extLst>
              <a:ext uri="{FF2B5EF4-FFF2-40B4-BE49-F238E27FC236}">
                <a16:creationId xmlns:a16="http://schemas.microsoft.com/office/drawing/2014/main" id="{650B9FF0-705D-A74E-BE40-962A40C61E79}"/>
              </a:ext>
            </a:extLst>
          </p:cNvPr>
          <p:cNvPicPr>
            <a:picLocks noChangeAspect="1"/>
          </p:cNvPicPr>
          <p:nvPr/>
        </p:nvPicPr>
        <p:blipFill>
          <a:blip r:embed="rId3"/>
          <a:stretch>
            <a:fillRect/>
          </a:stretch>
        </p:blipFill>
        <p:spPr>
          <a:xfrm>
            <a:off x="1855891" y="2300141"/>
            <a:ext cx="5014421" cy="3697135"/>
          </a:xfrm>
          <a:prstGeom prst="rect">
            <a:avLst/>
          </a:prstGeom>
        </p:spPr>
      </p:pic>
      <p:sp>
        <p:nvSpPr>
          <p:cNvPr id="7" name="TextBox 6">
            <a:extLst>
              <a:ext uri="{FF2B5EF4-FFF2-40B4-BE49-F238E27FC236}">
                <a16:creationId xmlns:a16="http://schemas.microsoft.com/office/drawing/2014/main" id="{B17A352C-BC84-F24C-9D8F-3D0F0D1063DA}"/>
              </a:ext>
            </a:extLst>
          </p:cNvPr>
          <p:cNvSpPr txBox="1"/>
          <p:nvPr/>
        </p:nvSpPr>
        <p:spPr>
          <a:xfrm>
            <a:off x="92519" y="6442670"/>
            <a:ext cx="5961440" cy="461665"/>
          </a:xfrm>
          <a:prstGeom prst="rect">
            <a:avLst/>
          </a:prstGeom>
          <a:noFill/>
        </p:spPr>
        <p:txBody>
          <a:bodyPr wrap="square" rtlCol="0">
            <a:spAutoFit/>
          </a:bodyPr>
          <a:lstStyle/>
          <a:p>
            <a:r>
              <a:rPr lang="en-US" sz="1200" dirty="0"/>
              <a:t>Y. Miao, K.A. Gamble, D. Andersson, B. Ye, Z.-G. Mei, G. Hoffman, A.M. </a:t>
            </a:r>
            <a:r>
              <a:rPr lang="en-US" sz="1200" dirty="0" err="1"/>
              <a:t>Yacout</a:t>
            </a:r>
            <a:r>
              <a:rPr lang="en-US" sz="1200" dirty="0"/>
              <a:t>, </a:t>
            </a:r>
            <a:r>
              <a:rPr lang="en-US" sz="1200" i="1" dirty="0" err="1"/>
              <a:t>Nucl</a:t>
            </a:r>
            <a:r>
              <a:rPr lang="en-US" sz="1200" i="1" dirty="0"/>
              <a:t>. Eng. Design,</a:t>
            </a:r>
            <a:r>
              <a:rPr lang="en-US" sz="1200" dirty="0"/>
              <a:t> 322, 336-344 (2017).</a:t>
            </a:r>
          </a:p>
        </p:txBody>
      </p:sp>
      <p:pic>
        <p:nvPicPr>
          <p:cNvPr id="2" name="Picture 1">
            <a:extLst>
              <a:ext uri="{FF2B5EF4-FFF2-40B4-BE49-F238E27FC236}">
                <a16:creationId xmlns:a16="http://schemas.microsoft.com/office/drawing/2014/main" id="{5E318FC2-2E52-A34F-9372-17563CAFBC5F}"/>
              </a:ext>
            </a:extLst>
          </p:cNvPr>
          <p:cNvPicPr>
            <a:picLocks noChangeAspect="1"/>
          </p:cNvPicPr>
          <p:nvPr/>
        </p:nvPicPr>
        <p:blipFill>
          <a:blip r:embed="rId4"/>
          <a:stretch>
            <a:fillRect/>
          </a:stretch>
        </p:blipFill>
        <p:spPr>
          <a:xfrm>
            <a:off x="1383957" y="3429000"/>
            <a:ext cx="408974" cy="2130970"/>
          </a:xfrm>
          <a:prstGeom prst="rect">
            <a:avLst/>
          </a:prstGeom>
        </p:spPr>
      </p:pic>
      <p:pic>
        <p:nvPicPr>
          <p:cNvPr id="3" name="Picture 2">
            <a:extLst>
              <a:ext uri="{FF2B5EF4-FFF2-40B4-BE49-F238E27FC236}">
                <a16:creationId xmlns:a16="http://schemas.microsoft.com/office/drawing/2014/main" id="{AD65906E-7081-D74A-882F-12A8DB53E9BC}"/>
              </a:ext>
            </a:extLst>
          </p:cNvPr>
          <p:cNvPicPr>
            <a:picLocks noChangeAspect="1"/>
          </p:cNvPicPr>
          <p:nvPr/>
        </p:nvPicPr>
        <p:blipFill>
          <a:blip r:embed="rId5"/>
          <a:stretch>
            <a:fillRect/>
          </a:stretch>
        </p:blipFill>
        <p:spPr>
          <a:xfrm>
            <a:off x="4043184" y="6066552"/>
            <a:ext cx="528816" cy="276999"/>
          </a:xfrm>
          <a:prstGeom prst="rect">
            <a:avLst/>
          </a:prstGeom>
        </p:spPr>
      </p:pic>
    </p:spTree>
    <p:extLst>
      <p:ext uri="{BB962C8B-B14F-4D97-AF65-F5344CB8AC3E}">
        <p14:creationId xmlns:p14="http://schemas.microsoft.com/office/powerpoint/2010/main" val="2732620750"/>
      </p:ext>
    </p:extLst>
  </p:cSld>
  <p:clrMapOvr>
    <a:masterClrMapping/>
  </p:clrMapOvr>
  <mc:AlternateContent xmlns:mc="http://schemas.openxmlformats.org/markup-compatibility/2006" xmlns:p14="http://schemas.microsoft.com/office/powerpoint/2010/main">
    <mc:Choice Requires="p14">
      <p:transition spd="slow" p14:dur="2000" advTm="58027"/>
    </mc:Choice>
    <mc:Fallback xmlns="">
      <p:transition spd="slow" advTm="58027"/>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A07B8A3-EFC9-B344-A34F-ACD3498A4F8D}"/>
              </a:ext>
            </a:extLst>
          </p:cNvPr>
          <p:cNvSpPr>
            <a:spLocks noGrp="1"/>
          </p:cNvSpPr>
          <p:nvPr>
            <p:ph type="title"/>
          </p:nvPr>
        </p:nvSpPr>
        <p:spPr/>
        <p:txBody>
          <a:bodyPr/>
          <a:lstStyle/>
          <a:p>
            <a:r>
              <a:rPr lang="en-US" dirty="0"/>
              <a:t>Phase-field model initial conditions</a:t>
            </a:r>
          </a:p>
        </p:txBody>
      </p:sp>
      <p:sp>
        <p:nvSpPr>
          <p:cNvPr id="5" name="Content Placeholder 4">
            <a:extLst>
              <a:ext uri="{FF2B5EF4-FFF2-40B4-BE49-F238E27FC236}">
                <a16:creationId xmlns:a16="http://schemas.microsoft.com/office/drawing/2014/main" id="{DBED47EA-BCE1-5841-AD65-BFE63A88C725}"/>
              </a:ext>
            </a:extLst>
          </p:cNvPr>
          <p:cNvSpPr>
            <a:spLocks noGrp="1"/>
          </p:cNvSpPr>
          <p:nvPr>
            <p:ph idx="1"/>
          </p:nvPr>
        </p:nvSpPr>
        <p:spPr>
          <a:xfrm>
            <a:off x="863606" y="1724849"/>
            <a:ext cx="4441562" cy="4351338"/>
          </a:xfrm>
        </p:spPr>
        <p:txBody>
          <a:bodyPr/>
          <a:lstStyle/>
          <a:p>
            <a:r>
              <a:rPr lang="en-US" dirty="0"/>
              <a:t>Determine </a:t>
            </a:r>
            <a:r>
              <a:rPr lang="en-US" i="1" dirty="0" err="1"/>
              <a:t>F</a:t>
            </a:r>
            <a:r>
              <a:rPr lang="en-US" i="1" baseline="-25000" dirty="0" err="1"/>
              <a:t>c,sat</a:t>
            </a:r>
            <a:endParaRPr lang="en-US" dirty="0"/>
          </a:p>
          <a:p>
            <a:r>
              <a:rPr lang="en-US" dirty="0"/>
              <a:t>1035 K</a:t>
            </a:r>
          </a:p>
          <a:p>
            <a:r>
              <a:rPr lang="en-US" dirty="0"/>
              <a:t>𝛳/2 = 73</a:t>
            </a:r>
          </a:p>
          <a:p>
            <a:r>
              <a:rPr lang="en-US" dirty="0"/>
              <a:t>No-flux boundary conditions</a:t>
            </a:r>
          </a:p>
          <a:p>
            <a:r>
              <a:rPr lang="en-US" dirty="0"/>
              <a:t>3 </a:t>
            </a:r>
            <a:r>
              <a:rPr lang="en-US" dirty="0" err="1"/>
              <a:t>μm</a:t>
            </a:r>
            <a:r>
              <a:rPr lang="en-US" dirty="0"/>
              <a:t> ⨉ 3 </a:t>
            </a:r>
            <a:r>
              <a:rPr lang="en-US" dirty="0" err="1"/>
              <a:t>μm</a:t>
            </a:r>
            <a:r>
              <a:rPr lang="en-US" dirty="0"/>
              <a:t> grain boundary</a:t>
            </a:r>
          </a:p>
          <a:p>
            <a:r>
              <a:rPr lang="en-US" dirty="0"/>
              <a:t>Populate with randomly placed lenticular bubbles, </a:t>
            </a:r>
            <a:r>
              <a:rPr lang="en-US" i="1" dirty="0" err="1"/>
              <a:t>n</a:t>
            </a:r>
            <a:r>
              <a:rPr lang="en-US" i="1" baseline="-25000" dirty="0" err="1"/>
              <a:t>a</a:t>
            </a:r>
            <a:r>
              <a:rPr lang="en-US" dirty="0"/>
              <a:t> = 15 / μm</a:t>
            </a:r>
            <a:r>
              <a:rPr lang="en-US" baseline="30000" dirty="0"/>
              <a:t>2</a:t>
            </a:r>
            <a:r>
              <a:rPr lang="en-US" dirty="0"/>
              <a:t>, minimum spacing 160 nm</a:t>
            </a:r>
            <a:endParaRPr lang="en-US" baseline="30000" dirty="0"/>
          </a:p>
        </p:txBody>
      </p:sp>
      <p:sp>
        <p:nvSpPr>
          <p:cNvPr id="19" name="TextBox 18">
            <a:extLst>
              <a:ext uri="{FF2B5EF4-FFF2-40B4-BE49-F238E27FC236}">
                <a16:creationId xmlns:a16="http://schemas.microsoft.com/office/drawing/2014/main" id="{DB30CB3D-FA90-814E-BA0F-EE6213C8702F}"/>
              </a:ext>
            </a:extLst>
          </p:cNvPr>
          <p:cNvSpPr txBox="1"/>
          <p:nvPr/>
        </p:nvSpPr>
        <p:spPr>
          <a:xfrm>
            <a:off x="6299778" y="5922785"/>
            <a:ext cx="1693092" cy="461665"/>
          </a:xfrm>
          <a:prstGeom prst="rect">
            <a:avLst/>
          </a:prstGeom>
          <a:noFill/>
        </p:spPr>
        <p:txBody>
          <a:bodyPr wrap="none" rtlCol="0">
            <a:spAutoFit/>
          </a:bodyPr>
          <a:lstStyle/>
          <a:p>
            <a:r>
              <a:rPr lang="en-US" sz="2400" dirty="0"/>
              <a:t>3 </a:t>
            </a:r>
            <a:r>
              <a:rPr lang="en-US" sz="2400" dirty="0" err="1"/>
              <a:t>μm</a:t>
            </a:r>
            <a:r>
              <a:rPr lang="en-US" sz="2400" dirty="0"/>
              <a:t> ⨉ 3 </a:t>
            </a:r>
            <a:r>
              <a:rPr lang="en-US" sz="2400" dirty="0" err="1"/>
              <a:t>μm</a:t>
            </a:r>
            <a:endParaRPr lang="en-US" sz="2400" dirty="0"/>
          </a:p>
        </p:txBody>
      </p:sp>
      <p:pic>
        <p:nvPicPr>
          <p:cNvPr id="6" name="Picture 5">
            <a:extLst>
              <a:ext uri="{FF2B5EF4-FFF2-40B4-BE49-F238E27FC236}">
                <a16:creationId xmlns:a16="http://schemas.microsoft.com/office/drawing/2014/main" id="{CEF13E9C-8191-264A-8B73-C6BD9599A249}"/>
              </a:ext>
            </a:extLst>
          </p:cNvPr>
          <p:cNvPicPr>
            <a:picLocks noChangeAspect="1"/>
          </p:cNvPicPr>
          <p:nvPr/>
        </p:nvPicPr>
        <p:blipFill rotWithShape="1">
          <a:blip r:embed="rId3">
            <a:extLst>
              <a:ext uri="{28A0092B-C50C-407E-A947-70E740481C1C}">
                <a14:useLocalDpi xmlns:a14="http://schemas.microsoft.com/office/drawing/2010/main" val="0"/>
              </a:ext>
            </a:extLst>
          </a:blip>
          <a:srcRect l="23350" r="16831"/>
          <a:stretch/>
        </p:blipFill>
        <p:spPr>
          <a:xfrm>
            <a:off x="5305167" y="1010082"/>
            <a:ext cx="3682314" cy="4912703"/>
          </a:xfrm>
          <a:prstGeom prst="rect">
            <a:avLst/>
          </a:prstGeom>
        </p:spPr>
      </p:pic>
    </p:spTree>
    <p:extLst>
      <p:ext uri="{BB962C8B-B14F-4D97-AF65-F5344CB8AC3E}">
        <p14:creationId xmlns:p14="http://schemas.microsoft.com/office/powerpoint/2010/main" val="3225922610"/>
      </p:ext>
    </p:extLst>
  </p:cSld>
  <p:clrMapOvr>
    <a:masterClrMapping/>
  </p:clrMapOvr>
  <mc:AlternateContent xmlns:mc="http://schemas.openxmlformats.org/markup-compatibility/2006" xmlns:p14="http://schemas.microsoft.com/office/powerpoint/2010/main">
    <mc:Choice Requires="p14">
      <p:transition spd="slow" p14:dur="2000" advTm="60161"/>
    </mc:Choice>
    <mc:Fallback xmlns="">
      <p:transition spd="slow" advTm="60161"/>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B39983-1384-0840-9740-4A8883E4C109}"/>
              </a:ext>
            </a:extLst>
          </p:cNvPr>
          <p:cNvSpPr>
            <a:spLocks noGrp="1"/>
          </p:cNvSpPr>
          <p:nvPr>
            <p:ph type="title"/>
          </p:nvPr>
        </p:nvSpPr>
        <p:spPr/>
        <p:txBody>
          <a:bodyPr/>
          <a:lstStyle/>
          <a:p>
            <a:r>
              <a:rPr lang="en-US" dirty="0"/>
              <a:t>Phase-field simulation results</a:t>
            </a:r>
          </a:p>
        </p:txBody>
      </p:sp>
      <p:pic>
        <p:nvPicPr>
          <p:cNvPr id="5" name="Picture 4">
            <a:extLst>
              <a:ext uri="{FF2B5EF4-FFF2-40B4-BE49-F238E27FC236}">
                <a16:creationId xmlns:a16="http://schemas.microsoft.com/office/drawing/2014/main" id="{A4A095C6-8C19-EB4B-8E91-8A87A363BFBA}"/>
              </a:ext>
            </a:extLst>
          </p:cNvPr>
          <p:cNvPicPr>
            <a:picLocks noChangeAspect="1"/>
          </p:cNvPicPr>
          <p:nvPr/>
        </p:nvPicPr>
        <p:blipFill rotWithShape="1">
          <a:blip r:embed="rId4">
            <a:extLst>
              <a:ext uri="{28A0092B-C50C-407E-A947-70E740481C1C}">
                <a14:useLocalDpi xmlns:a14="http://schemas.microsoft.com/office/drawing/2010/main" val="0"/>
              </a:ext>
            </a:extLst>
          </a:blip>
          <a:srcRect l="20273"/>
          <a:stretch/>
        </p:blipFill>
        <p:spPr>
          <a:xfrm>
            <a:off x="654122" y="3305762"/>
            <a:ext cx="2770305" cy="2773029"/>
          </a:xfrm>
          <a:prstGeom prst="rect">
            <a:avLst/>
          </a:prstGeom>
        </p:spPr>
      </p:pic>
      <p:pic>
        <p:nvPicPr>
          <p:cNvPr id="6" name="Picture 5">
            <a:extLst>
              <a:ext uri="{FF2B5EF4-FFF2-40B4-BE49-F238E27FC236}">
                <a16:creationId xmlns:a16="http://schemas.microsoft.com/office/drawing/2014/main" id="{DADE2826-5865-3741-9248-1ACC4C7BBA8A}"/>
              </a:ext>
            </a:extLst>
          </p:cNvPr>
          <p:cNvPicPr>
            <a:picLocks noChangeAspect="1"/>
          </p:cNvPicPr>
          <p:nvPr/>
        </p:nvPicPr>
        <p:blipFill rotWithShape="1">
          <a:blip r:embed="rId5">
            <a:extLst>
              <a:ext uri="{28A0092B-C50C-407E-A947-70E740481C1C}">
                <a14:useLocalDpi xmlns:a14="http://schemas.microsoft.com/office/drawing/2010/main" val="0"/>
              </a:ext>
            </a:extLst>
          </a:blip>
          <a:srcRect l="20273"/>
          <a:stretch/>
        </p:blipFill>
        <p:spPr>
          <a:xfrm>
            <a:off x="3477454" y="3230698"/>
            <a:ext cx="2770305" cy="2773029"/>
          </a:xfrm>
          <a:prstGeom prst="rect">
            <a:avLst/>
          </a:prstGeom>
        </p:spPr>
      </p:pic>
      <p:pic>
        <p:nvPicPr>
          <p:cNvPr id="7" name="Picture 6">
            <a:extLst>
              <a:ext uri="{FF2B5EF4-FFF2-40B4-BE49-F238E27FC236}">
                <a16:creationId xmlns:a16="http://schemas.microsoft.com/office/drawing/2014/main" id="{64127B14-AB8F-BD41-91DA-F968F2D07048}"/>
              </a:ext>
            </a:extLst>
          </p:cNvPr>
          <p:cNvPicPr>
            <a:picLocks noChangeAspect="1"/>
          </p:cNvPicPr>
          <p:nvPr/>
        </p:nvPicPr>
        <p:blipFill rotWithShape="1">
          <a:blip r:embed="rId6">
            <a:extLst>
              <a:ext uri="{28A0092B-C50C-407E-A947-70E740481C1C}">
                <a14:useLocalDpi xmlns:a14="http://schemas.microsoft.com/office/drawing/2010/main" val="0"/>
              </a:ext>
            </a:extLst>
          </a:blip>
          <a:srcRect l="21333"/>
          <a:stretch/>
        </p:blipFill>
        <p:spPr>
          <a:xfrm>
            <a:off x="6410559" y="3244270"/>
            <a:ext cx="2733441" cy="2773029"/>
          </a:xfrm>
          <a:prstGeom prst="rect">
            <a:avLst/>
          </a:prstGeom>
        </p:spPr>
      </p:pic>
      <p:sp>
        <p:nvSpPr>
          <p:cNvPr id="8" name="TextBox 7">
            <a:extLst>
              <a:ext uri="{FF2B5EF4-FFF2-40B4-BE49-F238E27FC236}">
                <a16:creationId xmlns:a16="http://schemas.microsoft.com/office/drawing/2014/main" id="{20BA1F72-0C57-4749-B1E5-C557FB6C4AC5}"/>
              </a:ext>
            </a:extLst>
          </p:cNvPr>
          <p:cNvSpPr txBox="1"/>
          <p:nvPr/>
        </p:nvSpPr>
        <p:spPr>
          <a:xfrm>
            <a:off x="948085" y="6092362"/>
            <a:ext cx="1568058" cy="369332"/>
          </a:xfrm>
          <a:prstGeom prst="rect">
            <a:avLst/>
          </a:prstGeom>
          <a:noFill/>
        </p:spPr>
        <p:txBody>
          <a:bodyPr wrap="none" rtlCol="0">
            <a:spAutoFit/>
          </a:bodyPr>
          <a:lstStyle/>
          <a:p>
            <a:r>
              <a:rPr lang="en-US" i="1" dirty="0"/>
              <a:t>t</a:t>
            </a:r>
            <a:r>
              <a:rPr lang="en-US" dirty="0"/>
              <a:t> = 6.04 × 10</a:t>
            </a:r>
            <a:r>
              <a:rPr lang="en-US" baseline="30000" dirty="0"/>
              <a:t>7</a:t>
            </a:r>
            <a:r>
              <a:rPr lang="en-US" dirty="0"/>
              <a:t> s</a:t>
            </a:r>
          </a:p>
        </p:txBody>
      </p:sp>
      <p:sp>
        <p:nvSpPr>
          <p:cNvPr id="10" name="TextBox 9">
            <a:extLst>
              <a:ext uri="{FF2B5EF4-FFF2-40B4-BE49-F238E27FC236}">
                <a16:creationId xmlns:a16="http://schemas.microsoft.com/office/drawing/2014/main" id="{F9F69C49-BD63-F144-9A9D-5145F3E5BEAB}"/>
              </a:ext>
            </a:extLst>
          </p:cNvPr>
          <p:cNvSpPr txBox="1"/>
          <p:nvPr/>
        </p:nvSpPr>
        <p:spPr>
          <a:xfrm>
            <a:off x="3792274" y="6017299"/>
            <a:ext cx="1568058" cy="369332"/>
          </a:xfrm>
          <a:prstGeom prst="rect">
            <a:avLst/>
          </a:prstGeom>
          <a:noFill/>
        </p:spPr>
        <p:txBody>
          <a:bodyPr wrap="none" rtlCol="0">
            <a:spAutoFit/>
          </a:bodyPr>
          <a:lstStyle/>
          <a:p>
            <a:r>
              <a:rPr lang="en-US" i="1" dirty="0"/>
              <a:t>t</a:t>
            </a:r>
            <a:r>
              <a:rPr lang="en-US" dirty="0"/>
              <a:t> = 1.62 × 10</a:t>
            </a:r>
            <a:r>
              <a:rPr lang="en-US" baseline="30000" dirty="0"/>
              <a:t>8</a:t>
            </a:r>
            <a:r>
              <a:rPr lang="en-US" dirty="0"/>
              <a:t> s</a:t>
            </a:r>
          </a:p>
        </p:txBody>
      </p:sp>
      <p:sp>
        <p:nvSpPr>
          <p:cNvPr id="11" name="TextBox 10">
            <a:extLst>
              <a:ext uri="{FF2B5EF4-FFF2-40B4-BE49-F238E27FC236}">
                <a16:creationId xmlns:a16="http://schemas.microsoft.com/office/drawing/2014/main" id="{8E0854AC-F4EC-8848-AB46-5AE2BFD27B90}"/>
              </a:ext>
            </a:extLst>
          </p:cNvPr>
          <p:cNvSpPr txBox="1"/>
          <p:nvPr/>
        </p:nvSpPr>
        <p:spPr>
          <a:xfrm>
            <a:off x="6844327" y="6092363"/>
            <a:ext cx="1568058" cy="369332"/>
          </a:xfrm>
          <a:prstGeom prst="rect">
            <a:avLst/>
          </a:prstGeom>
          <a:noFill/>
        </p:spPr>
        <p:txBody>
          <a:bodyPr wrap="none" rtlCol="0">
            <a:spAutoFit/>
          </a:bodyPr>
          <a:lstStyle/>
          <a:p>
            <a:r>
              <a:rPr lang="en-US" i="1" dirty="0"/>
              <a:t>t</a:t>
            </a:r>
            <a:r>
              <a:rPr lang="en-US" dirty="0"/>
              <a:t> = 1.97 × 10</a:t>
            </a:r>
            <a:r>
              <a:rPr lang="en-US" baseline="30000" dirty="0"/>
              <a:t>8</a:t>
            </a:r>
            <a:r>
              <a:rPr lang="en-US" dirty="0"/>
              <a:t> s</a:t>
            </a:r>
          </a:p>
        </p:txBody>
      </p:sp>
      <p:sp>
        <p:nvSpPr>
          <p:cNvPr id="12" name="TextBox 11">
            <a:extLst>
              <a:ext uri="{FF2B5EF4-FFF2-40B4-BE49-F238E27FC236}">
                <a16:creationId xmlns:a16="http://schemas.microsoft.com/office/drawing/2014/main" id="{E69B770B-7910-5E42-84B2-802F895E94EC}"/>
              </a:ext>
            </a:extLst>
          </p:cNvPr>
          <p:cNvSpPr txBox="1"/>
          <p:nvPr/>
        </p:nvSpPr>
        <p:spPr>
          <a:xfrm>
            <a:off x="4285310" y="2844160"/>
            <a:ext cx="688009" cy="400110"/>
          </a:xfrm>
          <a:prstGeom prst="rect">
            <a:avLst/>
          </a:prstGeom>
          <a:noFill/>
        </p:spPr>
        <p:txBody>
          <a:bodyPr wrap="none" rtlCol="0">
            <a:spAutoFit/>
          </a:bodyPr>
          <a:lstStyle/>
          <a:p>
            <a:r>
              <a:rPr lang="en-US" sz="2000" i="1" dirty="0"/>
              <a:t>t</a:t>
            </a:r>
            <a:r>
              <a:rPr lang="en-US" sz="2000" dirty="0"/>
              <a:t> = 0</a:t>
            </a:r>
          </a:p>
        </p:txBody>
      </p:sp>
      <p:pic>
        <p:nvPicPr>
          <p:cNvPr id="13" name="Picture 12">
            <a:extLst>
              <a:ext uri="{FF2B5EF4-FFF2-40B4-BE49-F238E27FC236}">
                <a16:creationId xmlns:a16="http://schemas.microsoft.com/office/drawing/2014/main" id="{BDBBF4A4-91BE-D445-B38E-FA9E0D5194FE}"/>
              </a:ext>
            </a:extLst>
          </p:cNvPr>
          <p:cNvPicPr>
            <a:picLocks noChangeAspect="1"/>
          </p:cNvPicPr>
          <p:nvPr/>
        </p:nvPicPr>
        <p:blipFill rotWithShape="1">
          <a:blip r:embed="rId7">
            <a:extLst>
              <a:ext uri="{28A0092B-C50C-407E-A947-70E740481C1C}">
                <a14:useLocalDpi xmlns:a14="http://schemas.microsoft.com/office/drawing/2010/main" val="0"/>
              </a:ext>
            </a:extLst>
          </a:blip>
          <a:srcRect l="23350" r="16831"/>
          <a:stretch/>
        </p:blipFill>
        <p:spPr>
          <a:xfrm>
            <a:off x="3908760" y="992677"/>
            <a:ext cx="1451572" cy="1936592"/>
          </a:xfrm>
          <a:prstGeom prst="rect">
            <a:avLst/>
          </a:prstGeom>
        </p:spPr>
      </p:pic>
    </p:spTree>
    <p:custDataLst>
      <p:tags r:id="rId1"/>
    </p:custDataLst>
    <p:extLst>
      <p:ext uri="{BB962C8B-B14F-4D97-AF65-F5344CB8AC3E}">
        <p14:creationId xmlns:p14="http://schemas.microsoft.com/office/powerpoint/2010/main" val="2289229792"/>
      </p:ext>
    </p:extLst>
  </p:cSld>
  <p:clrMapOvr>
    <a:masterClrMapping/>
  </p:clrMapOvr>
  <mc:AlternateContent xmlns:mc="http://schemas.openxmlformats.org/markup-compatibility/2006" xmlns:p14="http://schemas.microsoft.com/office/powerpoint/2010/main">
    <mc:Choice Requires="p14">
      <p:transition spd="slow" p14:dur="2000" advTm="26420"/>
    </mc:Choice>
    <mc:Fallback xmlns="">
      <p:transition spd="slow" advTm="26420"/>
    </mc:Fallback>
  </mc:AlternateContent>
  <p:extLst>
    <p:ext uri="{E180D4A7-C9FB-4DFB-919C-405C955672EB}">
      <p14:showEvtLst xmlns:p14="http://schemas.microsoft.com/office/powerpoint/2010/main">
        <p14:playEvt time="4843" objId="3"/>
        <p14:stopEvt time="15092" objId="3"/>
        <p14:playEvt time="23081" objId="3"/>
        <p14:stopEvt time="26420" objId="3"/>
      </p14:showEvtLst>
    </p:ext>
  </p:extLs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BE54A5-7E81-F044-A92F-81513F14C34E}"/>
              </a:ext>
            </a:extLst>
          </p:cNvPr>
          <p:cNvSpPr>
            <a:spLocks noGrp="1"/>
          </p:cNvSpPr>
          <p:nvPr>
            <p:ph type="title"/>
          </p:nvPr>
        </p:nvSpPr>
        <p:spPr/>
        <p:txBody>
          <a:bodyPr/>
          <a:lstStyle/>
          <a:p>
            <a:r>
              <a:rPr lang="en-US" dirty="0"/>
              <a:t>Phase-field simulation results</a:t>
            </a:r>
          </a:p>
        </p:txBody>
      </p:sp>
      <p:sp>
        <p:nvSpPr>
          <p:cNvPr id="7" name="Content Placeholder 6">
            <a:extLst>
              <a:ext uri="{FF2B5EF4-FFF2-40B4-BE49-F238E27FC236}">
                <a16:creationId xmlns:a16="http://schemas.microsoft.com/office/drawing/2014/main" id="{E61FF8AE-F58A-924F-AF3A-A4B614327E08}"/>
              </a:ext>
            </a:extLst>
          </p:cNvPr>
          <p:cNvSpPr>
            <a:spLocks noGrp="1"/>
          </p:cNvSpPr>
          <p:nvPr>
            <p:ph idx="1"/>
          </p:nvPr>
        </p:nvSpPr>
        <p:spPr>
          <a:xfrm>
            <a:off x="863599" y="3943040"/>
            <a:ext cx="7811737" cy="2667967"/>
          </a:xfrm>
        </p:spPr>
        <p:txBody>
          <a:bodyPr/>
          <a:lstStyle/>
          <a:p>
            <a:r>
              <a:rPr lang="en-US" dirty="0"/>
              <a:t>Plot fractional coverage of GB (</a:t>
            </a:r>
            <a:r>
              <a:rPr lang="en-US" i="1" dirty="0"/>
              <a:t>X</a:t>
            </a:r>
            <a:r>
              <a:rPr lang="en-US" i="1" baseline="-25000" dirty="0"/>
              <a:t>GB</a:t>
            </a:r>
            <a:r>
              <a:rPr lang="en-US" i="1" baseline="30000" dirty="0"/>
              <a:t>C</a:t>
            </a:r>
            <a:r>
              <a:rPr lang="en-US" dirty="0"/>
              <a:t>) and fraction of bubbles that are vented to edge of domain (</a:t>
            </a:r>
            <a:r>
              <a:rPr lang="en-US" i="1" dirty="0"/>
              <a:t>X</a:t>
            </a:r>
            <a:r>
              <a:rPr lang="en-US" i="1" baseline="-25000" dirty="0"/>
              <a:t>GB</a:t>
            </a:r>
            <a:r>
              <a:rPr lang="en-US" i="1" baseline="30000" dirty="0"/>
              <a:t>V</a:t>
            </a:r>
            <a:r>
              <a:rPr lang="en-US" dirty="0"/>
              <a:t>) vs. time</a:t>
            </a:r>
          </a:p>
          <a:p>
            <a:pPr lvl="1"/>
            <a:r>
              <a:rPr lang="en-US" dirty="0"/>
              <a:t>Less rapid increase with respect to time compared to previous simulations of Millett et al., due to to slow buildup from source terms</a:t>
            </a:r>
          </a:p>
          <a:p>
            <a:r>
              <a:rPr lang="en-US" dirty="0"/>
              <a:t>Areal density of bubbles vs. time</a:t>
            </a:r>
          </a:p>
          <a:p>
            <a:pPr lvl="1"/>
            <a:r>
              <a:rPr lang="en-US" dirty="0"/>
              <a:t>Rate of coalescence relatively constant until the bubble density reaches approximately half its initial value, then slows</a:t>
            </a:r>
          </a:p>
          <a:p>
            <a:endParaRPr lang="en-US" dirty="0"/>
          </a:p>
        </p:txBody>
      </p:sp>
      <p:pic>
        <p:nvPicPr>
          <p:cNvPr id="4" name="Picture 3">
            <a:extLst>
              <a:ext uri="{FF2B5EF4-FFF2-40B4-BE49-F238E27FC236}">
                <a16:creationId xmlns:a16="http://schemas.microsoft.com/office/drawing/2014/main" id="{13EF8E1E-F07E-6842-8EE3-915DCB9273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5587" y="920749"/>
            <a:ext cx="3853434" cy="3002182"/>
          </a:xfrm>
          <a:prstGeom prst="rect">
            <a:avLst/>
          </a:prstGeom>
        </p:spPr>
      </p:pic>
      <p:pic>
        <p:nvPicPr>
          <p:cNvPr id="5" name="Picture 4">
            <a:extLst>
              <a:ext uri="{FF2B5EF4-FFF2-40B4-BE49-F238E27FC236}">
                <a16:creationId xmlns:a16="http://schemas.microsoft.com/office/drawing/2014/main" id="{2745152A-801B-AF41-ACCD-D3E8990B45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0" y="940858"/>
            <a:ext cx="3853434" cy="3002182"/>
          </a:xfrm>
          <a:prstGeom prst="rect">
            <a:avLst/>
          </a:prstGeom>
        </p:spPr>
      </p:pic>
    </p:spTree>
    <p:extLst>
      <p:ext uri="{BB962C8B-B14F-4D97-AF65-F5344CB8AC3E}">
        <p14:creationId xmlns:p14="http://schemas.microsoft.com/office/powerpoint/2010/main" val="2441649950"/>
      </p:ext>
    </p:extLst>
  </p:cSld>
  <p:clrMapOvr>
    <a:masterClrMapping/>
  </p:clrMapOvr>
  <mc:AlternateContent xmlns:mc="http://schemas.openxmlformats.org/markup-compatibility/2006" xmlns:p14="http://schemas.microsoft.com/office/powerpoint/2010/main">
    <mc:Choice Requires="p14">
      <p:transition spd="slow" p14:dur="2000" advTm="94735"/>
    </mc:Choice>
    <mc:Fallback xmlns="">
      <p:transition spd="slow" advTm="94735"/>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04F7F1-4211-2449-B85C-0264ED98FF26}"/>
              </a:ext>
            </a:extLst>
          </p:cNvPr>
          <p:cNvSpPr>
            <a:spLocks noGrp="1"/>
          </p:cNvSpPr>
          <p:nvPr>
            <p:ph type="title"/>
          </p:nvPr>
        </p:nvSpPr>
        <p:spPr/>
        <p:txBody>
          <a:bodyPr/>
          <a:lstStyle/>
          <a:p>
            <a:r>
              <a:rPr lang="en-US" dirty="0"/>
              <a:t>Informing BISON with phase-field results</a:t>
            </a:r>
          </a:p>
        </p:txBody>
      </p:sp>
      <p:sp>
        <p:nvSpPr>
          <p:cNvPr id="3" name="Content Placeholder 2">
            <a:extLst>
              <a:ext uri="{FF2B5EF4-FFF2-40B4-BE49-F238E27FC236}">
                <a16:creationId xmlns:a16="http://schemas.microsoft.com/office/drawing/2014/main" id="{8E2D7BD7-F0DE-7243-8312-F2E8F107BA29}"/>
              </a:ext>
            </a:extLst>
          </p:cNvPr>
          <p:cNvSpPr>
            <a:spLocks noGrp="1"/>
          </p:cNvSpPr>
          <p:nvPr>
            <p:ph idx="1"/>
          </p:nvPr>
        </p:nvSpPr>
        <p:spPr>
          <a:xfrm>
            <a:off x="863605" y="1132702"/>
            <a:ext cx="7811737" cy="4943485"/>
          </a:xfrm>
        </p:spPr>
        <p:txBody>
          <a:bodyPr/>
          <a:lstStyle/>
          <a:p>
            <a:r>
              <a:rPr lang="en-US" dirty="0"/>
              <a:t>Plot fraction of bubbles that are vented to edge of domain (</a:t>
            </a:r>
            <a:r>
              <a:rPr lang="en-US" i="1" dirty="0"/>
              <a:t>X</a:t>
            </a:r>
            <a:r>
              <a:rPr lang="en-US" i="1" baseline="-25000" dirty="0"/>
              <a:t>GB</a:t>
            </a:r>
            <a:r>
              <a:rPr lang="en-US" i="1" baseline="30000" dirty="0"/>
              <a:t>V</a:t>
            </a:r>
            <a:r>
              <a:rPr lang="en-US" dirty="0"/>
              <a:t>) vs. fractional coverage of GB (</a:t>
            </a:r>
            <a:r>
              <a:rPr lang="en-US" i="1" dirty="0"/>
              <a:t>X</a:t>
            </a:r>
            <a:r>
              <a:rPr lang="en-US" i="1" baseline="-25000" dirty="0"/>
              <a:t>GB</a:t>
            </a:r>
            <a:r>
              <a:rPr lang="en-US" i="1" baseline="30000" dirty="0"/>
              <a:t>C</a:t>
            </a:r>
            <a:r>
              <a:rPr lang="en-US" dirty="0"/>
              <a:t>)</a:t>
            </a:r>
          </a:p>
          <a:p>
            <a:r>
              <a:rPr lang="en-US" dirty="0"/>
              <a:t>Implications for BISON: </a:t>
            </a:r>
          </a:p>
          <a:p>
            <a:pPr lvl="1"/>
            <a:r>
              <a:rPr lang="en-US" dirty="0"/>
              <a:t>Short term: Set </a:t>
            </a:r>
            <a:r>
              <a:rPr lang="en-US" i="1" dirty="0" err="1"/>
              <a:t>F</a:t>
            </a:r>
            <a:r>
              <a:rPr lang="en-US" i="1" baseline="-25000" dirty="0" err="1"/>
              <a:t>c,sat</a:t>
            </a:r>
            <a:r>
              <a:rPr lang="en-US" dirty="0"/>
              <a:t> where slope of curve is greatest (shown: </a:t>
            </a:r>
            <a:r>
              <a:rPr lang="en-US" i="1" dirty="0"/>
              <a:t>X</a:t>
            </a:r>
            <a:r>
              <a:rPr lang="en-US" i="1" baseline="-25000" dirty="0"/>
              <a:t>GB</a:t>
            </a:r>
            <a:r>
              <a:rPr lang="en-US" i="1" baseline="30000" dirty="0"/>
              <a:t>C  </a:t>
            </a:r>
            <a:r>
              <a:rPr lang="en-US" dirty="0"/>
              <a:t>= 0.62)</a:t>
            </a:r>
          </a:p>
          <a:p>
            <a:pPr lvl="1"/>
            <a:r>
              <a:rPr lang="en-US" dirty="0"/>
              <a:t>Longer term: Modify BISON model to turn off swelling and release gas gradually following curve shape</a:t>
            </a:r>
          </a:p>
        </p:txBody>
      </p:sp>
      <p:sp>
        <p:nvSpPr>
          <p:cNvPr id="7" name="TextBox 6">
            <a:extLst>
              <a:ext uri="{FF2B5EF4-FFF2-40B4-BE49-F238E27FC236}">
                <a16:creationId xmlns:a16="http://schemas.microsoft.com/office/drawing/2014/main" id="{20FE603D-BF55-2941-9118-D1FC37A71137}"/>
              </a:ext>
            </a:extLst>
          </p:cNvPr>
          <p:cNvSpPr txBox="1"/>
          <p:nvPr/>
        </p:nvSpPr>
        <p:spPr>
          <a:xfrm>
            <a:off x="1239776" y="6040303"/>
            <a:ext cx="3448636" cy="400110"/>
          </a:xfrm>
          <a:prstGeom prst="rect">
            <a:avLst/>
          </a:prstGeom>
          <a:noFill/>
        </p:spPr>
        <p:txBody>
          <a:bodyPr wrap="none" rtlCol="0">
            <a:spAutoFit/>
          </a:bodyPr>
          <a:lstStyle/>
          <a:p>
            <a:r>
              <a:rPr lang="en-US" sz="2000" dirty="0"/>
              <a:t>Previous BISON Assumption</a:t>
            </a:r>
          </a:p>
        </p:txBody>
      </p:sp>
      <p:sp>
        <p:nvSpPr>
          <p:cNvPr id="8" name="TextBox 7">
            <a:extLst>
              <a:ext uri="{FF2B5EF4-FFF2-40B4-BE49-F238E27FC236}">
                <a16:creationId xmlns:a16="http://schemas.microsoft.com/office/drawing/2014/main" id="{E7772E1E-8170-8D4E-87BA-0CDDFD682BF4}"/>
              </a:ext>
            </a:extLst>
          </p:cNvPr>
          <p:cNvSpPr txBox="1"/>
          <p:nvPr/>
        </p:nvSpPr>
        <p:spPr>
          <a:xfrm>
            <a:off x="5521926" y="6054138"/>
            <a:ext cx="1935145" cy="400110"/>
          </a:xfrm>
          <a:prstGeom prst="rect">
            <a:avLst/>
          </a:prstGeom>
          <a:noFill/>
        </p:spPr>
        <p:txBody>
          <a:bodyPr wrap="none" rtlCol="0">
            <a:spAutoFit/>
          </a:bodyPr>
          <a:lstStyle/>
          <a:p>
            <a:r>
              <a:rPr lang="en-US" sz="2000" dirty="0"/>
              <a:t>Marmot Simulation</a:t>
            </a:r>
          </a:p>
        </p:txBody>
      </p:sp>
      <p:pic>
        <p:nvPicPr>
          <p:cNvPr id="9" name="Picture 8">
            <a:extLst>
              <a:ext uri="{FF2B5EF4-FFF2-40B4-BE49-F238E27FC236}">
                <a16:creationId xmlns:a16="http://schemas.microsoft.com/office/drawing/2014/main" id="{F311FF49-1D14-7645-AA3A-C930EB2950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7632" y="3442558"/>
            <a:ext cx="3275476" cy="2552567"/>
          </a:xfrm>
          <a:prstGeom prst="rect">
            <a:avLst/>
          </a:prstGeom>
        </p:spPr>
      </p:pic>
      <p:sp>
        <p:nvSpPr>
          <p:cNvPr id="10" name="Rectangle 9">
            <a:extLst>
              <a:ext uri="{FF2B5EF4-FFF2-40B4-BE49-F238E27FC236}">
                <a16:creationId xmlns:a16="http://schemas.microsoft.com/office/drawing/2014/main" id="{5EC42F31-6A93-BA4E-B1EF-8BF4E66D27E7}"/>
              </a:ext>
            </a:extLst>
          </p:cNvPr>
          <p:cNvSpPr/>
          <p:nvPr/>
        </p:nvSpPr>
        <p:spPr bwMode="auto">
          <a:xfrm>
            <a:off x="1886465" y="3811566"/>
            <a:ext cx="1771135" cy="1622855"/>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endParaRPr>
          </a:p>
        </p:txBody>
      </p:sp>
      <p:cxnSp>
        <p:nvCxnSpPr>
          <p:cNvPr id="12" name="Straight Connector 11">
            <a:extLst>
              <a:ext uri="{FF2B5EF4-FFF2-40B4-BE49-F238E27FC236}">
                <a16:creationId xmlns:a16="http://schemas.microsoft.com/office/drawing/2014/main" id="{B1FE763F-80F6-A146-AEEE-E72B54D9666B}"/>
              </a:ext>
            </a:extLst>
          </p:cNvPr>
          <p:cNvCxnSpPr>
            <a:cxnSpLocks/>
          </p:cNvCxnSpPr>
          <p:nvPr/>
        </p:nvCxnSpPr>
        <p:spPr bwMode="auto">
          <a:xfrm>
            <a:off x="1540476" y="5599177"/>
            <a:ext cx="2117124" cy="0"/>
          </a:xfrm>
          <a:prstGeom prst="line">
            <a:avLst/>
          </a:prstGeom>
          <a:solidFill>
            <a:schemeClr val="accent1"/>
          </a:solidFill>
          <a:ln w="28575" cap="flat" cmpd="sng" algn="ctr">
            <a:solidFill>
              <a:srgbClr val="FF0000"/>
            </a:solidFill>
            <a:prstDash val="solid"/>
            <a:round/>
            <a:headEnd type="none" w="med" len="med"/>
            <a:tailEnd type="none" w="med" len="med"/>
          </a:ln>
          <a:effectLst/>
        </p:spPr>
      </p:cxnSp>
      <p:cxnSp>
        <p:nvCxnSpPr>
          <p:cNvPr id="13" name="Straight Connector 12">
            <a:extLst>
              <a:ext uri="{FF2B5EF4-FFF2-40B4-BE49-F238E27FC236}">
                <a16:creationId xmlns:a16="http://schemas.microsoft.com/office/drawing/2014/main" id="{A22813B0-5AA9-FC46-B302-FB7BFA63BF8E}"/>
              </a:ext>
            </a:extLst>
          </p:cNvPr>
          <p:cNvCxnSpPr>
            <a:cxnSpLocks/>
          </p:cNvCxnSpPr>
          <p:nvPr/>
        </p:nvCxnSpPr>
        <p:spPr bwMode="auto">
          <a:xfrm>
            <a:off x="3633427" y="3511226"/>
            <a:ext cx="694098" cy="0"/>
          </a:xfrm>
          <a:prstGeom prst="line">
            <a:avLst/>
          </a:prstGeom>
          <a:solidFill>
            <a:schemeClr val="accent1"/>
          </a:solidFill>
          <a:ln w="28575" cap="flat" cmpd="sng" algn="ctr">
            <a:solidFill>
              <a:srgbClr val="FF0000"/>
            </a:solidFill>
            <a:prstDash val="solid"/>
            <a:round/>
            <a:headEnd type="none" w="med" len="med"/>
            <a:tailEnd type="none" w="med" len="med"/>
          </a:ln>
          <a:effectLst/>
        </p:spPr>
      </p:cxnSp>
      <p:cxnSp>
        <p:nvCxnSpPr>
          <p:cNvPr id="14" name="Straight Connector 13">
            <a:extLst>
              <a:ext uri="{FF2B5EF4-FFF2-40B4-BE49-F238E27FC236}">
                <a16:creationId xmlns:a16="http://schemas.microsoft.com/office/drawing/2014/main" id="{C1B87F89-94DD-0245-8DDE-9280D55A9AE3}"/>
              </a:ext>
            </a:extLst>
          </p:cNvPr>
          <p:cNvCxnSpPr>
            <a:cxnSpLocks/>
          </p:cNvCxnSpPr>
          <p:nvPr/>
        </p:nvCxnSpPr>
        <p:spPr bwMode="auto">
          <a:xfrm>
            <a:off x="3646127" y="3519122"/>
            <a:ext cx="0" cy="2080055"/>
          </a:xfrm>
          <a:prstGeom prst="line">
            <a:avLst/>
          </a:prstGeom>
          <a:solidFill>
            <a:schemeClr val="accent1"/>
          </a:solidFill>
          <a:ln w="28575" cap="flat" cmpd="sng" algn="ctr">
            <a:solidFill>
              <a:srgbClr val="FF0000"/>
            </a:solidFill>
            <a:prstDash val="solid"/>
            <a:round/>
            <a:headEnd type="none" w="med" len="med"/>
            <a:tailEnd type="none" w="med" len="med"/>
          </a:ln>
          <a:effectLst/>
        </p:spPr>
      </p:cxnSp>
      <p:sp>
        <p:nvSpPr>
          <p:cNvPr id="20" name="Rectangle 19">
            <a:extLst>
              <a:ext uri="{FF2B5EF4-FFF2-40B4-BE49-F238E27FC236}">
                <a16:creationId xmlns:a16="http://schemas.microsoft.com/office/drawing/2014/main" id="{6B8C7C1B-4F66-A840-88BF-4847F8A16DF6}"/>
              </a:ext>
            </a:extLst>
          </p:cNvPr>
          <p:cNvSpPr/>
          <p:nvPr/>
        </p:nvSpPr>
        <p:spPr>
          <a:xfrm>
            <a:off x="3421105" y="5735102"/>
            <a:ext cx="566181" cy="369332"/>
          </a:xfrm>
          <a:prstGeom prst="rect">
            <a:avLst/>
          </a:prstGeom>
        </p:spPr>
        <p:txBody>
          <a:bodyPr wrap="none">
            <a:spAutoFit/>
          </a:bodyPr>
          <a:lstStyle/>
          <a:p>
            <a:r>
              <a:rPr lang="en-US" i="1" dirty="0" err="1"/>
              <a:t>F</a:t>
            </a:r>
            <a:r>
              <a:rPr lang="en-US" i="1" baseline="-25000" dirty="0" err="1"/>
              <a:t>c,sat</a:t>
            </a:r>
            <a:endParaRPr lang="en-US" dirty="0"/>
          </a:p>
        </p:txBody>
      </p:sp>
      <p:pic>
        <p:nvPicPr>
          <p:cNvPr id="5" name="Picture 4">
            <a:extLst>
              <a:ext uri="{FF2B5EF4-FFF2-40B4-BE49-F238E27FC236}">
                <a16:creationId xmlns:a16="http://schemas.microsoft.com/office/drawing/2014/main" id="{49ED6C14-16F2-BA4B-84CA-E237EEF3FAE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88412" y="3442558"/>
            <a:ext cx="3264694" cy="2544167"/>
          </a:xfrm>
          <a:prstGeom prst="rect">
            <a:avLst/>
          </a:prstGeom>
        </p:spPr>
      </p:pic>
    </p:spTree>
    <p:extLst>
      <p:ext uri="{BB962C8B-B14F-4D97-AF65-F5344CB8AC3E}">
        <p14:creationId xmlns:p14="http://schemas.microsoft.com/office/powerpoint/2010/main" val="2544159941"/>
      </p:ext>
    </p:extLst>
  </p:cSld>
  <p:clrMapOvr>
    <a:masterClrMapping/>
  </p:clrMapOvr>
  <mc:AlternateContent xmlns:mc="http://schemas.openxmlformats.org/markup-compatibility/2006" xmlns:p14="http://schemas.microsoft.com/office/powerpoint/2010/main">
    <mc:Choice Requires="p14">
      <p:transition spd="slow" p14:dur="2000" advTm="95229"/>
    </mc:Choice>
    <mc:Fallback xmlns="">
      <p:transition spd="slow" advTm="95229"/>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8EFAA9-8C7F-3340-AE84-9C5160DE05FC}"/>
              </a:ext>
            </a:extLst>
          </p:cNvPr>
          <p:cNvSpPr>
            <a:spLocks noGrp="1"/>
          </p:cNvSpPr>
          <p:nvPr>
            <p:ph type="title"/>
          </p:nvPr>
        </p:nvSpPr>
        <p:spPr/>
        <p:txBody>
          <a:bodyPr/>
          <a:lstStyle/>
          <a:p>
            <a:r>
              <a:rPr lang="en-US" dirty="0"/>
              <a:t>Effect of simulation assumptions on predicted value for BISON model</a:t>
            </a:r>
          </a:p>
        </p:txBody>
      </p:sp>
      <p:sp>
        <p:nvSpPr>
          <p:cNvPr id="3" name="Content Placeholder 2">
            <a:extLst>
              <a:ext uri="{FF2B5EF4-FFF2-40B4-BE49-F238E27FC236}">
                <a16:creationId xmlns:a16="http://schemas.microsoft.com/office/drawing/2014/main" id="{8514B4D2-BB77-614E-85AC-746B85AC4319}"/>
              </a:ext>
            </a:extLst>
          </p:cNvPr>
          <p:cNvSpPr>
            <a:spLocks noGrp="1"/>
          </p:cNvSpPr>
          <p:nvPr>
            <p:ph idx="1"/>
          </p:nvPr>
        </p:nvSpPr>
        <p:spPr>
          <a:xfrm>
            <a:off x="863605" y="1724849"/>
            <a:ext cx="4612285" cy="4351338"/>
          </a:xfrm>
        </p:spPr>
        <p:txBody>
          <a:bodyPr/>
          <a:lstStyle/>
          <a:p>
            <a:r>
              <a:rPr lang="en-US" dirty="0"/>
              <a:t>Simulation initial conditions</a:t>
            </a:r>
          </a:p>
          <a:p>
            <a:pPr lvl="1"/>
            <a:r>
              <a:rPr lang="en-US" dirty="0"/>
              <a:t>Maintain all simulation parameters the same, including minimum spacing </a:t>
            </a:r>
            <a:r>
              <a:rPr lang="en-US" i="1" dirty="0" err="1"/>
              <a:t>l</a:t>
            </a:r>
            <a:r>
              <a:rPr lang="en-US" i="1" baseline="-25000" dirty="0" err="1"/>
              <a:t>min</a:t>
            </a:r>
            <a:r>
              <a:rPr lang="en-US" dirty="0"/>
              <a:t> = 160 nm</a:t>
            </a:r>
          </a:p>
          <a:p>
            <a:pPr lvl="1"/>
            <a:r>
              <a:rPr lang="en-US" dirty="0"/>
              <a:t>Change seed in random number generator used to determine initial bubble positions</a:t>
            </a:r>
          </a:p>
          <a:p>
            <a:pPr lvl="1"/>
            <a:r>
              <a:rPr lang="en-US" dirty="0"/>
              <a:t>5 total configurations simulated using these parameters</a:t>
            </a:r>
          </a:p>
          <a:p>
            <a:r>
              <a:rPr lang="en-US" dirty="0"/>
              <a:t>Mean </a:t>
            </a:r>
            <a:r>
              <a:rPr lang="en-US" i="1" dirty="0" err="1"/>
              <a:t>F</a:t>
            </a:r>
            <a:r>
              <a:rPr lang="en-US" i="1" baseline="-25000" dirty="0" err="1"/>
              <a:t>c,sat</a:t>
            </a:r>
            <a:r>
              <a:rPr lang="en-US" dirty="0"/>
              <a:t> = 0.60</a:t>
            </a:r>
          </a:p>
          <a:p>
            <a:r>
              <a:rPr lang="en-US" dirty="0"/>
              <a:t>Standard deviation indicates calculated value of </a:t>
            </a:r>
            <a:r>
              <a:rPr lang="en-US" i="1" dirty="0" err="1"/>
              <a:t>F</a:t>
            </a:r>
            <a:r>
              <a:rPr lang="en-US" i="1" baseline="-25000" dirty="0" err="1"/>
              <a:t>c,sat</a:t>
            </a:r>
            <a:r>
              <a:rPr lang="en-US" dirty="0"/>
              <a:t> is relatively insensitive to initial bubble configuration</a:t>
            </a:r>
          </a:p>
        </p:txBody>
      </p:sp>
      <p:pic>
        <p:nvPicPr>
          <p:cNvPr id="6" name="Picture 5">
            <a:extLst>
              <a:ext uri="{FF2B5EF4-FFF2-40B4-BE49-F238E27FC236}">
                <a16:creationId xmlns:a16="http://schemas.microsoft.com/office/drawing/2014/main" id="{B4B7904B-BD51-674A-8509-D5BA02C6A7E5}"/>
              </a:ext>
            </a:extLst>
          </p:cNvPr>
          <p:cNvPicPr>
            <a:picLocks noChangeAspect="1"/>
          </p:cNvPicPr>
          <p:nvPr/>
        </p:nvPicPr>
        <p:blipFill>
          <a:blip r:embed="rId3"/>
          <a:stretch>
            <a:fillRect/>
          </a:stretch>
        </p:blipFill>
        <p:spPr>
          <a:xfrm>
            <a:off x="5702300" y="1917700"/>
            <a:ext cx="3058026" cy="3098800"/>
          </a:xfrm>
          <a:prstGeom prst="rect">
            <a:avLst/>
          </a:prstGeom>
        </p:spPr>
      </p:pic>
    </p:spTree>
    <p:extLst>
      <p:ext uri="{BB962C8B-B14F-4D97-AF65-F5344CB8AC3E}">
        <p14:creationId xmlns:p14="http://schemas.microsoft.com/office/powerpoint/2010/main" val="2027778000"/>
      </p:ext>
    </p:extLst>
  </p:cSld>
  <p:clrMapOvr>
    <a:masterClrMapping/>
  </p:clrMapOvr>
  <mc:AlternateContent xmlns:mc="http://schemas.openxmlformats.org/markup-compatibility/2006" xmlns:p14="http://schemas.microsoft.com/office/powerpoint/2010/main">
    <mc:Choice Requires="p14">
      <p:transition spd="slow" p14:dur="2000" advTm="76245"/>
    </mc:Choice>
    <mc:Fallback xmlns="">
      <p:transition spd="slow" advTm="76245"/>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26DA6AD-2015-D84C-B880-3DB46F451720}"/>
              </a:ext>
            </a:extLst>
          </p:cNvPr>
          <p:cNvSpPr>
            <a:spLocks noGrp="1"/>
          </p:cNvSpPr>
          <p:nvPr>
            <p:ph type="title"/>
          </p:nvPr>
        </p:nvSpPr>
        <p:spPr/>
        <p:txBody>
          <a:bodyPr/>
          <a:lstStyle/>
          <a:p>
            <a:r>
              <a:rPr lang="en-US" dirty="0"/>
              <a:t>Conclusions: U</a:t>
            </a:r>
            <a:r>
              <a:rPr lang="en-US" baseline="-25000" dirty="0"/>
              <a:t>3</a:t>
            </a:r>
            <a:r>
              <a:rPr lang="en-US" dirty="0"/>
              <a:t>Si</a:t>
            </a:r>
            <a:r>
              <a:rPr lang="en-US" baseline="-25000" dirty="0"/>
              <a:t>2</a:t>
            </a:r>
            <a:r>
              <a:rPr lang="en-US" dirty="0"/>
              <a:t> fission gas release</a:t>
            </a:r>
            <a:endParaRPr lang="en-US" baseline="-25000" dirty="0"/>
          </a:p>
        </p:txBody>
      </p:sp>
      <p:sp>
        <p:nvSpPr>
          <p:cNvPr id="5" name="Content Placeholder 4">
            <a:extLst>
              <a:ext uri="{FF2B5EF4-FFF2-40B4-BE49-F238E27FC236}">
                <a16:creationId xmlns:a16="http://schemas.microsoft.com/office/drawing/2014/main" id="{F51516C5-9540-B24B-A367-0FCC3E3C51D4}"/>
              </a:ext>
            </a:extLst>
          </p:cNvPr>
          <p:cNvSpPr>
            <a:spLocks noGrp="1"/>
          </p:cNvSpPr>
          <p:nvPr>
            <p:ph idx="1"/>
          </p:nvPr>
        </p:nvSpPr>
        <p:spPr>
          <a:xfrm>
            <a:off x="863605" y="1452288"/>
            <a:ext cx="7811737" cy="4351338"/>
          </a:xfrm>
        </p:spPr>
        <p:txBody>
          <a:bodyPr/>
          <a:lstStyle/>
          <a:p>
            <a:r>
              <a:rPr lang="en-US" dirty="0"/>
              <a:t>BISON predictions of fission gas release and swelling are strongly dependent on dihedral angle, surface energy, </a:t>
            </a:r>
            <a:r>
              <a:rPr lang="en-US" i="1" dirty="0" err="1"/>
              <a:t>F</a:t>
            </a:r>
            <a:r>
              <a:rPr lang="en-US" i="1" baseline="-25000" dirty="0" err="1"/>
              <a:t>c,sat</a:t>
            </a:r>
            <a:endParaRPr lang="en-US" i="1" baseline="-25000" dirty="0"/>
          </a:p>
          <a:p>
            <a:pPr lvl="1"/>
            <a:r>
              <a:rPr lang="en-US" dirty="0"/>
              <a:t>No measured values available</a:t>
            </a:r>
          </a:p>
          <a:p>
            <a:r>
              <a:rPr lang="en-US" dirty="0"/>
              <a:t>Phase-field simulations were used to calculate </a:t>
            </a:r>
            <a:r>
              <a:rPr lang="en-US" i="1" dirty="0" err="1"/>
              <a:t>F</a:t>
            </a:r>
            <a:r>
              <a:rPr lang="en-US" i="1" baseline="-25000" dirty="0" err="1"/>
              <a:t>c,sat</a:t>
            </a:r>
            <a:r>
              <a:rPr lang="en-US" i="1" baseline="-25000" dirty="0"/>
              <a:t> </a:t>
            </a:r>
          </a:p>
          <a:p>
            <a:pPr lvl="1"/>
            <a:r>
              <a:rPr lang="en-US" dirty="0"/>
              <a:t>Determined without needing to wait for costly post-irradiation examination</a:t>
            </a:r>
          </a:p>
          <a:p>
            <a:r>
              <a:rPr lang="en-US" i="1" dirty="0" err="1"/>
              <a:t>F</a:t>
            </a:r>
            <a:r>
              <a:rPr lang="en-US" i="1" baseline="-25000" dirty="0" err="1"/>
              <a:t>c,sat</a:t>
            </a:r>
            <a:r>
              <a:rPr lang="en-US" dirty="0"/>
              <a:t> = 0.60 recommended for BISON U</a:t>
            </a:r>
            <a:r>
              <a:rPr lang="en-US" baseline="-25000" dirty="0"/>
              <a:t>3</a:t>
            </a:r>
            <a:r>
              <a:rPr lang="en-US" dirty="0"/>
              <a:t>Si</a:t>
            </a:r>
            <a:r>
              <a:rPr lang="en-US" baseline="-25000" dirty="0"/>
              <a:t>2</a:t>
            </a:r>
            <a:r>
              <a:rPr lang="en-US" dirty="0"/>
              <a:t> model</a:t>
            </a:r>
          </a:p>
          <a:p>
            <a:r>
              <a:rPr lang="en-US" dirty="0"/>
              <a:t>No strong effect on </a:t>
            </a:r>
            <a:r>
              <a:rPr lang="en-US" i="1" dirty="0" err="1"/>
              <a:t>F</a:t>
            </a:r>
            <a:r>
              <a:rPr lang="en-US" i="1" baseline="-25000" dirty="0" err="1"/>
              <a:t>c,sat</a:t>
            </a:r>
            <a:r>
              <a:rPr lang="en-US" dirty="0"/>
              <a:t> from initial conditions, minimum bubble spacing, simulation domain geometry, temperature (in range considered)</a:t>
            </a:r>
          </a:p>
          <a:p>
            <a:r>
              <a:rPr lang="en-US" dirty="0"/>
              <a:t>New value of </a:t>
            </a:r>
            <a:r>
              <a:rPr lang="en-US" i="1" dirty="0" err="1"/>
              <a:t>F</a:t>
            </a:r>
            <a:r>
              <a:rPr lang="en-US" i="1" baseline="-25000" dirty="0" err="1"/>
              <a:t>c,sat</a:t>
            </a:r>
            <a:r>
              <a:rPr lang="en-US" dirty="0"/>
              <a:t> was used in BISON simulations of U3Si2 irradiated in the Advanced Test Reactor at INL. Use of the LLS-determined improved predictions of fuel elongation and fission gas release compared to the previously used value </a:t>
            </a:r>
            <a:r>
              <a:rPr lang="en-US" i="1" dirty="0" err="1"/>
              <a:t>F</a:t>
            </a:r>
            <a:r>
              <a:rPr lang="en-US" i="1" baseline="-25000" dirty="0" err="1"/>
              <a:t>c,sat</a:t>
            </a:r>
            <a:r>
              <a:rPr lang="en-US" dirty="0"/>
              <a:t> = 0.78 (based on theoretical analysis)</a:t>
            </a:r>
          </a:p>
        </p:txBody>
      </p:sp>
    </p:spTree>
    <p:extLst>
      <p:ext uri="{BB962C8B-B14F-4D97-AF65-F5344CB8AC3E}">
        <p14:creationId xmlns:p14="http://schemas.microsoft.com/office/powerpoint/2010/main" val="54151516"/>
      </p:ext>
    </p:extLst>
  </p:cSld>
  <p:clrMapOvr>
    <a:masterClrMapping/>
  </p:clrMapOvr>
  <mc:AlternateContent xmlns:mc="http://schemas.openxmlformats.org/markup-compatibility/2006" xmlns:p14="http://schemas.microsoft.com/office/powerpoint/2010/main">
    <mc:Choice Requires="p14">
      <p:transition spd="slow" p14:dur="2000" advTm="82903"/>
    </mc:Choice>
    <mc:Fallback xmlns="">
      <p:transition spd="slow" advTm="82903"/>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24F9C1-3922-BD42-8AA1-70439F91D79C}"/>
              </a:ext>
            </a:extLst>
          </p:cNvPr>
          <p:cNvSpPr>
            <a:spLocks noGrp="1"/>
          </p:cNvSpPr>
          <p:nvPr>
            <p:ph type="title"/>
          </p:nvPr>
        </p:nvSpPr>
        <p:spPr/>
        <p:txBody>
          <a:bodyPr/>
          <a:lstStyle/>
          <a:p>
            <a:r>
              <a:rPr lang="en-US" dirty="0"/>
              <a:t>Fine fragmentation/pulverization of high-burnup UO</a:t>
            </a:r>
            <a:r>
              <a:rPr lang="en-US" baseline="-25000" dirty="0"/>
              <a:t>2</a:t>
            </a:r>
          </a:p>
        </p:txBody>
      </p:sp>
      <p:sp>
        <p:nvSpPr>
          <p:cNvPr id="3" name="Content Placeholder 2">
            <a:extLst>
              <a:ext uri="{FF2B5EF4-FFF2-40B4-BE49-F238E27FC236}">
                <a16:creationId xmlns:a16="http://schemas.microsoft.com/office/drawing/2014/main" id="{4C938370-AB72-8849-A178-03DF9BA9D173}"/>
              </a:ext>
            </a:extLst>
          </p:cNvPr>
          <p:cNvSpPr>
            <a:spLocks noGrp="1"/>
          </p:cNvSpPr>
          <p:nvPr>
            <p:ph idx="1"/>
          </p:nvPr>
        </p:nvSpPr>
        <p:spPr>
          <a:xfrm>
            <a:off x="863599" y="1455499"/>
            <a:ext cx="4570242" cy="4351338"/>
          </a:xfrm>
        </p:spPr>
        <p:txBody>
          <a:bodyPr/>
          <a:lstStyle/>
          <a:p>
            <a:r>
              <a:rPr lang="en-US" dirty="0"/>
              <a:t>Potential to occur during loss-of-coolant accident (LOCA)-type temperature transients</a:t>
            </a:r>
          </a:p>
          <a:p>
            <a:r>
              <a:rPr lang="en-US" dirty="0"/>
              <a:t>Formation of fine fragments &lt;100 micron in size</a:t>
            </a:r>
          </a:p>
          <a:p>
            <a:r>
              <a:rPr lang="en-US" dirty="0"/>
              <a:t>Fine particles can potentially escape into coolant from burst cladding during LOCA </a:t>
            </a:r>
          </a:p>
          <a:p>
            <a:r>
              <a:rPr lang="en-US" dirty="0"/>
              <a:t>Industry would like to understand this problem better to strengthen their case for increasing fuel burnup limit from 62 to 75 </a:t>
            </a:r>
            <a:r>
              <a:rPr lang="en-US" dirty="0" err="1"/>
              <a:t>GWd</a:t>
            </a:r>
            <a:r>
              <a:rPr lang="en-US" dirty="0"/>
              <a:t>/MTU</a:t>
            </a:r>
          </a:p>
          <a:p>
            <a:r>
              <a:rPr lang="en-US" dirty="0"/>
              <a:t>Hypothesized mechanism: During LOCA, trapped gas in bubbles heats up and becomes </a:t>
            </a:r>
            <a:r>
              <a:rPr lang="en-US" dirty="0" err="1"/>
              <a:t>overpressurized</a:t>
            </a:r>
            <a:r>
              <a:rPr lang="en-US" dirty="0"/>
              <a:t>; cracking initiates at these </a:t>
            </a:r>
            <a:r>
              <a:rPr lang="en-US" dirty="0" err="1"/>
              <a:t>overpressurized</a:t>
            </a:r>
            <a:r>
              <a:rPr lang="en-US" dirty="0"/>
              <a:t> bubbles</a:t>
            </a:r>
          </a:p>
          <a:p>
            <a:endParaRPr lang="en-US" dirty="0"/>
          </a:p>
        </p:txBody>
      </p:sp>
      <p:pic>
        <p:nvPicPr>
          <p:cNvPr id="4" name="Picture 3">
            <a:extLst>
              <a:ext uri="{FF2B5EF4-FFF2-40B4-BE49-F238E27FC236}">
                <a16:creationId xmlns:a16="http://schemas.microsoft.com/office/drawing/2014/main" id="{BA274B9C-106D-A946-BEA4-F362670E2CB2}"/>
              </a:ext>
            </a:extLst>
          </p:cNvPr>
          <p:cNvPicPr>
            <a:picLocks noChangeAspect="1"/>
          </p:cNvPicPr>
          <p:nvPr/>
        </p:nvPicPr>
        <p:blipFill>
          <a:blip r:embed="rId2"/>
          <a:stretch>
            <a:fillRect/>
          </a:stretch>
        </p:blipFill>
        <p:spPr>
          <a:xfrm>
            <a:off x="6077022" y="4129485"/>
            <a:ext cx="2687911" cy="1876466"/>
          </a:xfrm>
          <a:prstGeom prst="rect">
            <a:avLst/>
          </a:prstGeom>
        </p:spPr>
      </p:pic>
      <p:sp>
        <p:nvSpPr>
          <p:cNvPr id="5" name="TextBox 4">
            <a:extLst>
              <a:ext uri="{FF2B5EF4-FFF2-40B4-BE49-F238E27FC236}">
                <a16:creationId xmlns:a16="http://schemas.microsoft.com/office/drawing/2014/main" id="{978BDA60-F401-D54E-9863-F9BC8485776C}"/>
              </a:ext>
            </a:extLst>
          </p:cNvPr>
          <p:cNvSpPr txBox="1"/>
          <p:nvPr/>
        </p:nvSpPr>
        <p:spPr>
          <a:xfrm>
            <a:off x="5979301" y="6070620"/>
            <a:ext cx="3078087" cy="307777"/>
          </a:xfrm>
          <a:prstGeom prst="rect">
            <a:avLst/>
          </a:prstGeom>
          <a:noFill/>
        </p:spPr>
        <p:txBody>
          <a:bodyPr wrap="none" rtlCol="0">
            <a:spAutoFit/>
          </a:bodyPr>
          <a:lstStyle/>
          <a:p>
            <a:r>
              <a:rPr lang="en-US" sz="1400" dirty="0" err="1"/>
              <a:t>Hiernaut</a:t>
            </a:r>
            <a:r>
              <a:rPr lang="en-US" sz="1400" dirty="0"/>
              <a:t> et al, JNM 377, 313 (2008).</a:t>
            </a:r>
          </a:p>
        </p:txBody>
      </p:sp>
      <p:pic>
        <p:nvPicPr>
          <p:cNvPr id="7" name="Picture 6">
            <a:extLst>
              <a:ext uri="{FF2B5EF4-FFF2-40B4-BE49-F238E27FC236}">
                <a16:creationId xmlns:a16="http://schemas.microsoft.com/office/drawing/2014/main" id="{6333CEB6-AAEF-9E48-8025-0852812C8B20}"/>
              </a:ext>
            </a:extLst>
          </p:cNvPr>
          <p:cNvPicPr>
            <a:picLocks noChangeAspect="1"/>
          </p:cNvPicPr>
          <p:nvPr/>
        </p:nvPicPr>
        <p:blipFill>
          <a:blip r:embed="rId3"/>
          <a:stretch>
            <a:fillRect/>
          </a:stretch>
        </p:blipFill>
        <p:spPr>
          <a:xfrm>
            <a:off x="5675586" y="1333061"/>
            <a:ext cx="3213100" cy="2159000"/>
          </a:xfrm>
          <a:prstGeom prst="rect">
            <a:avLst/>
          </a:prstGeom>
        </p:spPr>
      </p:pic>
      <p:sp>
        <p:nvSpPr>
          <p:cNvPr id="8" name="TextBox 7">
            <a:extLst>
              <a:ext uri="{FF2B5EF4-FFF2-40B4-BE49-F238E27FC236}">
                <a16:creationId xmlns:a16="http://schemas.microsoft.com/office/drawing/2014/main" id="{6644E3FB-E207-9844-9201-8C95DEA371C7}"/>
              </a:ext>
            </a:extLst>
          </p:cNvPr>
          <p:cNvSpPr txBox="1"/>
          <p:nvPr/>
        </p:nvSpPr>
        <p:spPr>
          <a:xfrm>
            <a:off x="6077022" y="3494175"/>
            <a:ext cx="2687911" cy="523220"/>
          </a:xfrm>
          <a:prstGeom prst="rect">
            <a:avLst/>
          </a:prstGeom>
          <a:noFill/>
        </p:spPr>
        <p:txBody>
          <a:bodyPr wrap="square" rtlCol="0">
            <a:spAutoFit/>
          </a:bodyPr>
          <a:lstStyle/>
          <a:p>
            <a:r>
              <a:rPr lang="en-US" sz="1400" dirty="0"/>
              <a:t>Turnbull et al., </a:t>
            </a:r>
            <a:r>
              <a:rPr lang="en-US" sz="1400" dirty="0" err="1"/>
              <a:t>Nuc</a:t>
            </a:r>
            <a:r>
              <a:rPr lang="en-US" sz="1400" dirty="0"/>
              <a:t>. Sci. &amp; Eng., 179,477 (2015).</a:t>
            </a:r>
          </a:p>
        </p:txBody>
      </p:sp>
    </p:spTree>
    <p:extLst>
      <p:ext uri="{BB962C8B-B14F-4D97-AF65-F5344CB8AC3E}">
        <p14:creationId xmlns:p14="http://schemas.microsoft.com/office/powerpoint/2010/main" val="29442114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C4A4069-0FD1-3644-91AA-F0F8713FEE62}"/>
              </a:ext>
            </a:extLst>
          </p:cNvPr>
          <p:cNvSpPr>
            <a:spLocks noGrp="1"/>
          </p:cNvSpPr>
          <p:nvPr>
            <p:ph type="title"/>
          </p:nvPr>
        </p:nvSpPr>
        <p:spPr/>
        <p:txBody>
          <a:bodyPr/>
          <a:lstStyle/>
          <a:p>
            <a:r>
              <a:rPr lang="en-US" dirty="0"/>
              <a:t>Gaseous swelling in U-(Pu)-Zr fuels</a:t>
            </a:r>
          </a:p>
        </p:txBody>
      </p:sp>
      <p:sp>
        <p:nvSpPr>
          <p:cNvPr id="4" name="Content Placeholder 3">
            <a:extLst>
              <a:ext uri="{FF2B5EF4-FFF2-40B4-BE49-F238E27FC236}">
                <a16:creationId xmlns:a16="http://schemas.microsoft.com/office/drawing/2014/main" id="{8C3C2CF9-6D90-B54A-B8C7-905BA0451BD4}"/>
              </a:ext>
            </a:extLst>
          </p:cNvPr>
          <p:cNvSpPr>
            <a:spLocks noGrp="1"/>
          </p:cNvSpPr>
          <p:nvPr>
            <p:ph idx="1"/>
          </p:nvPr>
        </p:nvSpPr>
        <p:spPr>
          <a:xfrm>
            <a:off x="751569" y="1289976"/>
            <a:ext cx="4780450" cy="4351338"/>
          </a:xfrm>
        </p:spPr>
        <p:txBody>
          <a:bodyPr/>
          <a:lstStyle/>
          <a:p>
            <a:r>
              <a:rPr lang="en-US" dirty="0"/>
              <a:t>Renewed interest from commercial sector (</a:t>
            </a:r>
            <a:r>
              <a:rPr lang="en-US" dirty="0" err="1"/>
              <a:t>Oklo</a:t>
            </a:r>
            <a:r>
              <a:rPr lang="en-US" dirty="0"/>
              <a:t> Aurora, Lightbridge)</a:t>
            </a:r>
          </a:p>
          <a:p>
            <a:pPr lvl="1"/>
            <a:r>
              <a:rPr lang="en-US" dirty="0"/>
              <a:t>Draw on experience from EBR-II reactor at INL</a:t>
            </a:r>
          </a:p>
          <a:p>
            <a:r>
              <a:rPr lang="en-US" dirty="0"/>
              <a:t>Fuel pin center: Gamma + (alpha or beta) phase</a:t>
            </a:r>
          </a:p>
          <a:p>
            <a:pPr lvl="1"/>
            <a:r>
              <a:rPr lang="en-US" dirty="0"/>
              <a:t>Gamma-phase swelling and microstructure: Dominated by large fission gas bubbles</a:t>
            </a:r>
          </a:p>
          <a:p>
            <a:r>
              <a:rPr lang="en-US" dirty="0"/>
              <a:t>Fuel pin periphery: Alpha + delta phases</a:t>
            </a:r>
          </a:p>
          <a:p>
            <a:pPr lvl="1"/>
            <a:r>
              <a:rPr lang="en-US" dirty="0"/>
              <a:t>Swelling primarily due to tearing mechanism</a:t>
            </a:r>
          </a:p>
          <a:p>
            <a:r>
              <a:rPr lang="en-US" dirty="0"/>
              <a:t>Current BISON models assume swelling and fission gas release by fission gas bubble mechanism (gamma) throughout</a:t>
            </a:r>
          </a:p>
        </p:txBody>
      </p:sp>
      <p:pic>
        <p:nvPicPr>
          <p:cNvPr id="5" name="Picture 4">
            <a:extLst>
              <a:ext uri="{FF2B5EF4-FFF2-40B4-BE49-F238E27FC236}">
                <a16:creationId xmlns:a16="http://schemas.microsoft.com/office/drawing/2014/main" id="{0379E418-6F7D-7A46-AE4A-55631A2E47AD}"/>
              </a:ext>
            </a:extLst>
          </p:cNvPr>
          <p:cNvPicPr>
            <a:picLocks noChangeAspect="1"/>
          </p:cNvPicPr>
          <p:nvPr/>
        </p:nvPicPr>
        <p:blipFill>
          <a:blip r:embed="rId3"/>
          <a:stretch>
            <a:fillRect/>
          </a:stretch>
        </p:blipFill>
        <p:spPr>
          <a:xfrm>
            <a:off x="6057453" y="2723216"/>
            <a:ext cx="2617882" cy="2918098"/>
          </a:xfrm>
          <a:prstGeom prst="rect">
            <a:avLst/>
          </a:prstGeom>
        </p:spPr>
      </p:pic>
      <p:sp>
        <p:nvSpPr>
          <p:cNvPr id="6" name="TextBox 5">
            <a:extLst>
              <a:ext uri="{FF2B5EF4-FFF2-40B4-BE49-F238E27FC236}">
                <a16:creationId xmlns:a16="http://schemas.microsoft.com/office/drawing/2014/main" id="{CE0FFEC6-24F0-EE44-87A2-228323B2C217}"/>
              </a:ext>
            </a:extLst>
          </p:cNvPr>
          <p:cNvSpPr txBox="1"/>
          <p:nvPr/>
        </p:nvSpPr>
        <p:spPr>
          <a:xfrm>
            <a:off x="5853866" y="5589638"/>
            <a:ext cx="3025056" cy="266701"/>
          </a:xfrm>
          <a:prstGeom prst="rect">
            <a:avLst/>
          </a:prstGeom>
        </p:spPr>
        <p:txBody>
          <a:bodyPr vert="horz" wrap="square" lIns="91440" tIns="45720" rIns="91440" bIns="45720" rtlCol="0">
            <a:noAutofit/>
          </a:bodyPr>
          <a:lstStyle/>
          <a:p>
            <a:pPr marL="0" marR="0" indent="0" algn="ctr" defTabSz="457200" rtl="0" eaLnBrk="1" fontAlgn="auto" latinLnBrk="0" hangingPunct="1">
              <a:lnSpc>
                <a:spcPct val="100000"/>
              </a:lnSpc>
              <a:spcBef>
                <a:spcPct val="20000"/>
              </a:spcBef>
              <a:spcAft>
                <a:spcPts val="0"/>
              </a:spcAft>
              <a:buClrTx/>
              <a:buSzTx/>
              <a:buFont typeface="Arial"/>
              <a:buNone/>
              <a:tabLst/>
            </a:pPr>
            <a:r>
              <a:rPr kumimoji="0" lang="en-US" b="1" i="0" u="none" strike="noStrike" kern="1200" cap="none" spc="0" normalizeH="0" baseline="0" noProof="0" dirty="0">
                <a:ln>
                  <a:noFill/>
                </a:ln>
                <a:effectLst/>
                <a:uLnTx/>
                <a:uFillTx/>
                <a:latin typeface="Arial Narrow"/>
                <a:ea typeface="+mn-ea"/>
                <a:cs typeface="Arial Narrow"/>
              </a:rPr>
              <a:t>Gas bubble microstructure in 𝛾 phase U-</a:t>
            </a:r>
            <a:r>
              <a:rPr kumimoji="0" lang="en-US" b="1" i="0" u="none" strike="noStrike" kern="1200" cap="none" spc="0" normalizeH="0" baseline="0" noProof="0" dirty="0" err="1">
                <a:ln>
                  <a:noFill/>
                </a:ln>
                <a:effectLst/>
                <a:uLnTx/>
                <a:uFillTx/>
                <a:latin typeface="Arial Narrow"/>
                <a:ea typeface="+mn-ea"/>
                <a:cs typeface="Arial Narrow"/>
              </a:rPr>
              <a:t>Zr</a:t>
            </a:r>
            <a:r>
              <a:rPr kumimoji="0" lang="en-US" b="1" i="0" u="none" strike="noStrike" kern="1200" cap="none" spc="0" normalizeH="0" baseline="0" noProof="0" dirty="0">
                <a:ln>
                  <a:noFill/>
                </a:ln>
                <a:effectLst/>
                <a:uLnTx/>
                <a:uFillTx/>
                <a:latin typeface="Arial Narrow"/>
                <a:ea typeface="+mn-ea"/>
                <a:cs typeface="Arial Narrow"/>
              </a:rPr>
              <a:t> fuel</a:t>
            </a:r>
          </a:p>
          <a:p>
            <a:pPr marL="0" marR="0" indent="0" algn="ctr" defTabSz="457200" rtl="0" eaLnBrk="1" fontAlgn="auto" latinLnBrk="0" hangingPunct="1">
              <a:lnSpc>
                <a:spcPct val="100000"/>
              </a:lnSpc>
              <a:spcBef>
                <a:spcPct val="20000"/>
              </a:spcBef>
              <a:spcAft>
                <a:spcPts val="0"/>
              </a:spcAft>
              <a:buClrTx/>
              <a:buSzTx/>
              <a:buFont typeface="Arial"/>
              <a:buNone/>
              <a:tabLst/>
            </a:pPr>
            <a:r>
              <a:rPr lang="en-US" sz="1200" b="1" dirty="0">
                <a:latin typeface="Arial Narrow"/>
                <a:cs typeface="Arial Narrow"/>
              </a:rPr>
              <a:t>Hoffman &amp; Walters, Metallic Fast Reactor Fuels</a:t>
            </a:r>
            <a:endParaRPr kumimoji="0" lang="en-US" sz="1200" b="1" i="0" u="none" strike="noStrike" kern="1200" cap="none" spc="0" normalizeH="0" baseline="0" noProof="0" dirty="0">
              <a:ln>
                <a:noFill/>
              </a:ln>
              <a:effectLst/>
              <a:uLnTx/>
              <a:uFillTx/>
              <a:latin typeface="Arial Narrow"/>
              <a:ea typeface="+mn-ea"/>
              <a:cs typeface="Arial Narrow"/>
            </a:endParaRPr>
          </a:p>
        </p:txBody>
      </p:sp>
      <p:pic>
        <p:nvPicPr>
          <p:cNvPr id="1025" name="Picture 1" descr="page2image5011264">
            <a:extLst>
              <a:ext uri="{FF2B5EF4-FFF2-40B4-BE49-F238E27FC236}">
                <a16:creationId xmlns:a16="http://schemas.microsoft.com/office/drawing/2014/main" id="{0D421BE8-4340-9C4C-97AB-F782D44BAAB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62844" y="2248776"/>
            <a:ext cx="1435100" cy="3683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page8image4827296">
            <a:extLst>
              <a:ext uri="{FF2B5EF4-FFF2-40B4-BE49-F238E27FC236}">
                <a16:creationId xmlns:a16="http://schemas.microsoft.com/office/drawing/2014/main" id="{61D5643E-EF1D-0643-8C37-9655F9F9FF9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53463" y="1183566"/>
            <a:ext cx="819047" cy="108256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17604903-3825-7D45-86C5-F79CFF62D684}"/>
              </a:ext>
            </a:extLst>
          </p:cNvPr>
          <p:cNvPicPr>
            <a:picLocks noChangeAspect="1"/>
          </p:cNvPicPr>
          <p:nvPr/>
        </p:nvPicPr>
        <p:blipFill>
          <a:blip r:embed="rId6"/>
          <a:stretch>
            <a:fillRect/>
          </a:stretch>
        </p:blipFill>
        <p:spPr>
          <a:xfrm>
            <a:off x="5644056" y="1216686"/>
            <a:ext cx="1554436" cy="1115609"/>
          </a:xfrm>
          <a:prstGeom prst="rect">
            <a:avLst/>
          </a:prstGeom>
        </p:spPr>
      </p:pic>
      <p:sp>
        <p:nvSpPr>
          <p:cNvPr id="7" name="TextBox 6">
            <a:extLst>
              <a:ext uri="{FF2B5EF4-FFF2-40B4-BE49-F238E27FC236}">
                <a16:creationId xmlns:a16="http://schemas.microsoft.com/office/drawing/2014/main" id="{F6A7313D-0AE0-B24D-AF0C-D105D7F18140}"/>
              </a:ext>
            </a:extLst>
          </p:cNvPr>
          <p:cNvSpPr txBox="1"/>
          <p:nvPr/>
        </p:nvSpPr>
        <p:spPr>
          <a:xfrm>
            <a:off x="5703839" y="2337615"/>
            <a:ext cx="1403013" cy="369332"/>
          </a:xfrm>
          <a:prstGeom prst="rect">
            <a:avLst/>
          </a:prstGeom>
          <a:noFill/>
        </p:spPr>
        <p:txBody>
          <a:bodyPr wrap="none" rtlCol="0">
            <a:spAutoFit/>
          </a:bodyPr>
          <a:lstStyle/>
          <a:p>
            <a:r>
              <a:rPr lang="en-US" dirty="0" err="1"/>
              <a:t>Oklo</a:t>
            </a:r>
            <a:r>
              <a:rPr lang="en-US" dirty="0"/>
              <a:t> Aurora</a:t>
            </a:r>
          </a:p>
        </p:txBody>
      </p:sp>
    </p:spTree>
    <p:extLst>
      <p:ext uri="{BB962C8B-B14F-4D97-AF65-F5344CB8AC3E}">
        <p14:creationId xmlns:p14="http://schemas.microsoft.com/office/powerpoint/2010/main" val="41670374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172FAD-4DA8-A346-BC62-95DF6F05761E}"/>
              </a:ext>
            </a:extLst>
          </p:cNvPr>
          <p:cNvSpPr>
            <a:spLocks noGrp="1"/>
          </p:cNvSpPr>
          <p:nvPr>
            <p:ph type="title"/>
          </p:nvPr>
        </p:nvSpPr>
        <p:spPr/>
        <p:txBody>
          <a:bodyPr/>
          <a:lstStyle/>
          <a:p>
            <a:r>
              <a:rPr lang="en-US" dirty="0"/>
              <a:t>BISON model for pulverization</a:t>
            </a:r>
          </a:p>
        </p:txBody>
      </p:sp>
      <p:sp>
        <p:nvSpPr>
          <p:cNvPr id="3" name="Content Placeholder 2">
            <a:extLst>
              <a:ext uri="{FF2B5EF4-FFF2-40B4-BE49-F238E27FC236}">
                <a16:creationId xmlns:a16="http://schemas.microsoft.com/office/drawing/2014/main" id="{39E40995-80E3-9F46-9902-BF1AB47C9C54}"/>
              </a:ext>
            </a:extLst>
          </p:cNvPr>
          <p:cNvSpPr>
            <a:spLocks noGrp="1"/>
          </p:cNvSpPr>
          <p:nvPr>
            <p:ph idx="1"/>
          </p:nvPr>
        </p:nvSpPr>
        <p:spPr>
          <a:xfrm>
            <a:off x="456406" y="4119859"/>
            <a:ext cx="8231187" cy="1845474"/>
          </a:xfrm>
        </p:spPr>
        <p:txBody>
          <a:bodyPr/>
          <a:lstStyle/>
          <a:p>
            <a:r>
              <a:rPr lang="en-US" dirty="0"/>
              <a:t>Current model is empirical, based on burnup and temperature</a:t>
            </a:r>
          </a:p>
          <a:p>
            <a:r>
              <a:rPr lang="en-US" dirty="0"/>
              <a:t>Pulverization is predominantly observed to occur in regions where high-burnup structure (HBS) has partially or completely formed</a:t>
            </a:r>
          </a:p>
          <a:p>
            <a:pPr lvl="1"/>
            <a:r>
              <a:rPr lang="en-US" dirty="0"/>
              <a:t>HBS: Grain size decreases to ~150–200 nm, micron-sized bubbles form with multiple grains intersecting each bubble</a:t>
            </a:r>
          </a:p>
          <a:p>
            <a:r>
              <a:rPr lang="en-US" dirty="0"/>
              <a:t>Goal: Develop a physics-based criterion for pulverization in BISON that accounts for microstructure</a:t>
            </a:r>
          </a:p>
          <a:p>
            <a:pPr lvl="1"/>
            <a:r>
              <a:rPr lang="en-US" dirty="0"/>
              <a:t>Focus on HBS</a:t>
            </a:r>
          </a:p>
        </p:txBody>
      </p:sp>
      <p:pic>
        <p:nvPicPr>
          <p:cNvPr id="4" name="Picture 3">
            <a:extLst>
              <a:ext uri="{FF2B5EF4-FFF2-40B4-BE49-F238E27FC236}">
                <a16:creationId xmlns:a16="http://schemas.microsoft.com/office/drawing/2014/main" id="{AADF37CB-ED1E-AC49-8CCC-0B03A7B6334C}"/>
              </a:ext>
            </a:extLst>
          </p:cNvPr>
          <p:cNvPicPr>
            <a:picLocks noChangeAspect="1"/>
          </p:cNvPicPr>
          <p:nvPr/>
        </p:nvPicPr>
        <p:blipFill>
          <a:blip r:embed="rId2"/>
          <a:stretch>
            <a:fillRect/>
          </a:stretch>
        </p:blipFill>
        <p:spPr>
          <a:xfrm>
            <a:off x="1640888" y="1227389"/>
            <a:ext cx="2636383" cy="2494171"/>
          </a:xfrm>
          <a:prstGeom prst="rect">
            <a:avLst/>
          </a:prstGeom>
        </p:spPr>
      </p:pic>
      <p:sp>
        <p:nvSpPr>
          <p:cNvPr id="5" name="TextBox 4">
            <a:extLst>
              <a:ext uri="{FF2B5EF4-FFF2-40B4-BE49-F238E27FC236}">
                <a16:creationId xmlns:a16="http://schemas.microsoft.com/office/drawing/2014/main" id="{3CF36C5B-7AC5-CC48-B174-7DD362BA648F}"/>
              </a:ext>
            </a:extLst>
          </p:cNvPr>
          <p:cNvSpPr txBox="1"/>
          <p:nvPr/>
        </p:nvSpPr>
        <p:spPr>
          <a:xfrm>
            <a:off x="1378061" y="3645275"/>
            <a:ext cx="3509483" cy="276999"/>
          </a:xfrm>
          <a:prstGeom prst="rect">
            <a:avLst/>
          </a:prstGeom>
          <a:noFill/>
        </p:spPr>
        <p:txBody>
          <a:bodyPr wrap="square" rtlCol="0">
            <a:spAutoFit/>
          </a:bodyPr>
          <a:lstStyle/>
          <a:p>
            <a:r>
              <a:rPr lang="en-US" sz="1200" dirty="0"/>
              <a:t>Turnbull et al., </a:t>
            </a:r>
            <a:r>
              <a:rPr lang="en-US" sz="1200" dirty="0" err="1"/>
              <a:t>Nuc</a:t>
            </a:r>
            <a:r>
              <a:rPr lang="en-US" sz="1200" dirty="0"/>
              <a:t>. Sci. &amp; Eng., 179,477 (2015).</a:t>
            </a:r>
          </a:p>
        </p:txBody>
      </p:sp>
      <p:pic>
        <p:nvPicPr>
          <p:cNvPr id="8" name="Picture 7" descr="A picture containing photo, old, people, person&#10;&#10;Description automatically generated">
            <a:extLst>
              <a:ext uri="{FF2B5EF4-FFF2-40B4-BE49-F238E27FC236}">
                <a16:creationId xmlns:a16="http://schemas.microsoft.com/office/drawing/2014/main" id="{57C12000-4197-F749-9792-BE3EFD294EA0}"/>
              </a:ext>
            </a:extLst>
          </p:cNvPr>
          <p:cNvPicPr>
            <a:picLocks noChangeAspect="1"/>
          </p:cNvPicPr>
          <p:nvPr/>
        </p:nvPicPr>
        <p:blipFill>
          <a:blip r:embed="rId3"/>
          <a:stretch>
            <a:fillRect/>
          </a:stretch>
        </p:blipFill>
        <p:spPr>
          <a:xfrm>
            <a:off x="5337474" y="1227389"/>
            <a:ext cx="1984704" cy="2252908"/>
          </a:xfrm>
          <a:prstGeom prst="rect">
            <a:avLst/>
          </a:prstGeom>
        </p:spPr>
      </p:pic>
      <p:sp>
        <p:nvSpPr>
          <p:cNvPr id="9" name="Rectangle 8">
            <a:extLst>
              <a:ext uri="{FF2B5EF4-FFF2-40B4-BE49-F238E27FC236}">
                <a16:creationId xmlns:a16="http://schemas.microsoft.com/office/drawing/2014/main" id="{2AAAB80A-7AF8-EA4D-BE04-22D0BD4F1D33}"/>
              </a:ext>
            </a:extLst>
          </p:cNvPr>
          <p:cNvSpPr/>
          <p:nvPr/>
        </p:nvSpPr>
        <p:spPr>
          <a:xfrm>
            <a:off x="5159432" y="3490727"/>
            <a:ext cx="2352741" cy="461665"/>
          </a:xfrm>
          <a:prstGeom prst="rect">
            <a:avLst/>
          </a:prstGeom>
        </p:spPr>
        <p:txBody>
          <a:bodyPr wrap="square">
            <a:spAutoFit/>
          </a:bodyPr>
          <a:lstStyle/>
          <a:p>
            <a:r>
              <a:rPr lang="en-US" sz="1200" dirty="0">
                <a:latin typeface="Arial" panose="020B0604020202020204" pitchFamily="34" charset="0"/>
                <a:cs typeface="Arial" panose="020B0604020202020204" pitchFamily="34" charset="0"/>
              </a:rPr>
              <a:t>High-burnup structure in UO2</a:t>
            </a:r>
          </a:p>
          <a:p>
            <a:r>
              <a:rPr lang="en-US" sz="1200" dirty="0">
                <a:latin typeface="Arial" panose="020B0604020202020204" pitchFamily="34" charset="0"/>
                <a:cs typeface="Arial" panose="020B0604020202020204" pitchFamily="34" charset="0"/>
              </a:rPr>
              <a:t>[</a:t>
            </a:r>
            <a:r>
              <a:rPr lang="en-US" sz="1200" dirty="0" err="1">
                <a:latin typeface="Arial" panose="020B0604020202020204" pitchFamily="34" charset="0"/>
                <a:cs typeface="Arial" panose="020B0604020202020204" pitchFamily="34" charset="0"/>
              </a:rPr>
              <a:t>Sonoda</a:t>
            </a:r>
            <a:r>
              <a:rPr lang="en-US" sz="1200" dirty="0">
                <a:latin typeface="Arial" panose="020B0604020202020204" pitchFamily="34" charset="0"/>
                <a:cs typeface="Arial" panose="020B0604020202020204" pitchFamily="34" charset="0"/>
              </a:rPr>
              <a:t> et al., NIMB, 2002].</a:t>
            </a:r>
          </a:p>
        </p:txBody>
      </p:sp>
    </p:spTree>
    <p:extLst>
      <p:ext uri="{BB962C8B-B14F-4D97-AF65-F5344CB8AC3E}">
        <p14:creationId xmlns:p14="http://schemas.microsoft.com/office/powerpoint/2010/main" val="155544330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1F117E-85FF-FA48-9475-AE1231D62B72}"/>
              </a:ext>
            </a:extLst>
          </p:cNvPr>
          <p:cNvSpPr>
            <a:spLocks noGrp="1"/>
          </p:cNvSpPr>
          <p:nvPr>
            <p:ph type="title"/>
          </p:nvPr>
        </p:nvSpPr>
        <p:spPr/>
        <p:txBody>
          <a:bodyPr/>
          <a:lstStyle/>
          <a:p>
            <a:r>
              <a:rPr lang="en-US" dirty="0"/>
              <a:t>HBS bubble response to LOCA transient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33FEF18-20B2-2E44-8921-299A08B96184}"/>
                  </a:ext>
                </a:extLst>
              </p:cNvPr>
              <p:cNvSpPr>
                <a:spLocks noGrp="1"/>
              </p:cNvSpPr>
              <p:nvPr>
                <p:ph idx="1"/>
              </p:nvPr>
            </p:nvSpPr>
            <p:spPr>
              <a:xfrm>
                <a:off x="863599" y="1269488"/>
                <a:ext cx="6083733" cy="4351338"/>
              </a:xfrm>
            </p:spPr>
            <p:txBody>
              <a:bodyPr/>
              <a:lstStyle/>
              <a:p>
                <a:r>
                  <a:rPr lang="en-US" dirty="0"/>
                  <a:t>Bubbles in HBS region are ~1 µm and believed to be </a:t>
                </a:r>
                <a:r>
                  <a:rPr lang="en-US" dirty="0" err="1"/>
                  <a:t>overpressurized</a:t>
                </a:r>
                <a:r>
                  <a:rPr lang="en-US" dirty="0"/>
                  <a:t> relative to equilibrium (based on observed dislocation punching around bubbles):</a:t>
                </a:r>
              </a:p>
              <a:p>
                <a:pPr lvl="1"/>
                <a14:m>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2</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𝛾</m:t>
                            </m:r>
                          </m:e>
                          <m:sub>
                            <m:r>
                              <a:rPr lang="en-US" b="0" i="1" smtClean="0">
                                <a:latin typeface="Cambria Math" panose="02040503050406030204" pitchFamily="18" charset="0"/>
                              </a:rPr>
                              <m:t>𝑠𝑡</m:t>
                            </m:r>
                          </m:sub>
                        </m:sSub>
                      </m:num>
                      <m:den>
                        <m:r>
                          <a:rPr lang="en-US" b="0" i="1" smtClean="0">
                            <a:latin typeface="Cambria Math" panose="02040503050406030204" pitchFamily="18" charset="0"/>
                          </a:rPr>
                          <m:t>𝑅</m:t>
                        </m:r>
                      </m:den>
                    </m:f>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𝜎</m:t>
                        </m:r>
                      </m:e>
                      <m:sub>
                        <m:r>
                          <a:rPr lang="en-US" b="0" i="1" smtClean="0">
                            <a:latin typeface="Cambria Math" panose="02040503050406030204" pitchFamily="18" charset="0"/>
                          </a:rPr>
                          <m:t>𝐻</m:t>
                        </m:r>
                      </m:sub>
                    </m:sSub>
                  </m:oMath>
                </a14:m>
                <a:endParaRPr lang="en-US" dirty="0"/>
              </a:p>
              <a:p>
                <a:r>
                  <a:rPr lang="en-US" dirty="0" err="1"/>
                  <a:t>Overpressurized</a:t>
                </a:r>
                <a:r>
                  <a:rPr lang="en-US" dirty="0"/>
                  <a:t> bubbles exert compressive stress in the radial direction on the surrounding matrix.</a:t>
                </a:r>
              </a:p>
              <a:p>
                <a:r>
                  <a:rPr lang="en-US" dirty="0"/>
                  <a:t>During LOCA transient, temperature and therefore bubble pressure increases further, causing stress in the matrix to increase further. Compressive stress leads to increased vacancy flux to bubble, causing bubble growth.</a:t>
                </a:r>
              </a:p>
              <a:p>
                <a:r>
                  <a:rPr lang="en-US" b="1" dirty="0"/>
                  <a:t>Key Questions:</a:t>
                </a:r>
              </a:p>
              <a:p>
                <a:pPr lvl="1"/>
                <a:r>
                  <a:rPr lang="en-US" b="1" dirty="0"/>
                  <a:t>Does significant bubble growth occur during duration of a LOCA transient?</a:t>
                </a:r>
              </a:p>
              <a:p>
                <a:pPr lvl="1"/>
                <a:r>
                  <a:rPr lang="en-US" b="1" dirty="0"/>
                  <a:t>What is the pressure response to a given temperature transient?</a:t>
                </a:r>
              </a:p>
            </p:txBody>
          </p:sp>
        </mc:Choice>
        <mc:Fallback xmlns="">
          <p:sp>
            <p:nvSpPr>
              <p:cNvPr id="3" name="Content Placeholder 2">
                <a:extLst>
                  <a:ext uri="{FF2B5EF4-FFF2-40B4-BE49-F238E27FC236}">
                    <a16:creationId xmlns:a16="http://schemas.microsoft.com/office/drawing/2014/main" id="{933FEF18-20B2-2E44-8921-299A08B96184}"/>
                  </a:ext>
                </a:extLst>
              </p:cNvPr>
              <p:cNvSpPr>
                <a:spLocks noGrp="1" noRot="1" noChangeAspect="1" noMove="1" noResize="1" noEditPoints="1" noAdjustHandles="1" noChangeArrowheads="1" noChangeShapeType="1" noTextEdit="1"/>
              </p:cNvSpPr>
              <p:nvPr>
                <p:ph idx="1"/>
              </p:nvPr>
            </p:nvSpPr>
            <p:spPr>
              <a:xfrm>
                <a:off x="863599" y="1269488"/>
                <a:ext cx="6083733" cy="4351338"/>
              </a:xfrm>
              <a:blipFill>
                <a:blip r:embed="rId2"/>
                <a:stretch>
                  <a:fillRect l="-2500" t="-2326" r="-1042" b="-20349"/>
                </a:stretch>
              </a:blipFill>
            </p:spPr>
            <p:txBody>
              <a:bodyPr/>
              <a:lstStyle/>
              <a:p>
                <a:r>
                  <a:rPr lang="en-US">
                    <a:noFill/>
                  </a:rPr>
                  <a:t> </a:t>
                </a:r>
              </a:p>
            </p:txBody>
          </p:sp>
        </mc:Fallback>
      </mc:AlternateContent>
      <p:pic>
        <p:nvPicPr>
          <p:cNvPr id="4" name="Picture 3" descr="A black ball on a white background&#10;&#10;Description automatically generated with medium confidence">
            <a:extLst>
              <a:ext uri="{FF2B5EF4-FFF2-40B4-BE49-F238E27FC236}">
                <a16:creationId xmlns:a16="http://schemas.microsoft.com/office/drawing/2014/main" id="{A86D1F5C-4C8E-594F-9D62-B9287A78977E}"/>
              </a:ext>
            </a:extLst>
          </p:cNvPr>
          <p:cNvPicPr>
            <a:picLocks noChangeAspect="1"/>
          </p:cNvPicPr>
          <p:nvPr/>
        </p:nvPicPr>
        <p:blipFill>
          <a:blip r:embed="rId3"/>
          <a:stretch>
            <a:fillRect/>
          </a:stretch>
        </p:blipFill>
        <p:spPr>
          <a:xfrm>
            <a:off x="6957277" y="3934593"/>
            <a:ext cx="1830512" cy="1973521"/>
          </a:xfrm>
          <a:prstGeom prst="rect">
            <a:avLst/>
          </a:prstGeom>
        </p:spPr>
      </p:pic>
      <p:cxnSp>
        <p:nvCxnSpPr>
          <p:cNvPr id="6" name="Straight Arrow Connector 5">
            <a:extLst>
              <a:ext uri="{FF2B5EF4-FFF2-40B4-BE49-F238E27FC236}">
                <a16:creationId xmlns:a16="http://schemas.microsoft.com/office/drawing/2014/main" id="{9EC7A776-492A-5F49-9E46-ADA070AE8C46}"/>
              </a:ext>
            </a:extLst>
          </p:cNvPr>
          <p:cNvCxnSpPr>
            <a:cxnSpLocks/>
          </p:cNvCxnSpPr>
          <p:nvPr/>
        </p:nvCxnSpPr>
        <p:spPr>
          <a:xfrm>
            <a:off x="7872247" y="3121992"/>
            <a:ext cx="0" cy="1029595"/>
          </a:xfrm>
          <a:prstGeom prst="straightConnector1">
            <a:avLst/>
          </a:prstGeom>
          <a:ln w="31750">
            <a:tailEnd type="triangle"/>
          </a:ln>
        </p:spPr>
        <p:style>
          <a:lnRef idx="1">
            <a:schemeClr val="dk1"/>
          </a:lnRef>
          <a:fillRef idx="0">
            <a:schemeClr val="dk1"/>
          </a:fillRef>
          <a:effectRef idx="0">
            <a:schemeClr val="dk1"/>
          </a:effectRef>
          <a:fontRef idx="minor">
            <a:schemeClr val="tx1"/>
          </a:fontRef>
        </p:style>
      </p:cxnSp>
      <p:sp>
        <p:nvSpPr>
          <p:cNvPr id="7" name="TextBox 6">
            <a:extLst>
              <a:ext uri="{FF2B5EF4-FFF2-40B4-BE49-F238E27FC236}">
                <a16:creationId xmlns:a16="http://schemas.microsoft.com/office/drawing/2014/main" id="{362CE860-A52C-3944-BD14-01341FE78ACA}"/>
              </a:ext>
            </a:extLst>
          </p:cNvPr>
          <p:cNvSpPr txBox="1"/>
          <p:nvPr/>
        </p:nvSpPr>
        <p:spPr>
          <a:xfrm>
            <a:off x="7983745" y="3121992"/>
            <a:ext cx="1052404" cy="646331"/>
          </a:xfrm>
          <a:prstGeom prst="rect">
            <a:avLst/>
          </a:prstGeom>
          <a:noFill/>
        </p:spPr>
        <p:txBody>
          <a:bodyPr wrap="none" rtlCol="0">
            <a:spAutoFit/>
          </a:bodyPr>
          <a:lstStyle/>
          <a:p>
            <a:r>
              <a:rPr lang="en-US" dirty="0"/>
              <a:t>Vacancy</a:t>
            </a:r>
          </a:p>
          <a:p>
            <a:r>
              <a:rPr lang="en-US" dirty="0"/>
              <a:t>Flux</a:t>
            </a:r>
          </a:p>
        </p:txBody>
      </p:sp>
    </p:spTree>
    <p:extLst>
      <p:ext uri="{BB962C8B-B14F-4D97-AF65-F5344CB8AC3E}">
        <p14:creationId xmlns:p14="http://schemas.microsoft.com/office/powerpoint/2010/main" val="256419261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845715-2532-C243-8193-7081FF6FAF54}"/>
              </a:ext>
            </a:extLst>
          </p:cNvPr>
          <p:cNvSpPr>
            <a:spLocks noGrp="1"/>
          </p:cNvSpPr>
          <p:nvPr>
            <p:ph type="title"/>
          </p:nvPr>
        </p:nvSpPr>
        <p:spPr/>
        <p:txBody>
          <a:bodyPr/>
          <a:lstStyle/>
          <a:p>
            <a:r>
              <a:rPr lang="en-US" dirty="0"/>
              <a:t>Phase-field model: Essential physics</a:t>
            </a:r>
          </a:p>
        </p:txBody>
      </p:sp>
      <p:sp>
        <p:nvSpPr>
          <p:cNvPr id="3" name="Content Placeholder 2">
            <a:extLst>
              <a:ext uri="{FF2B5EF4-FFF2-40B4-BE49-F238E27FC236}">
                <a16:creationId xmlns:a16="http://schemas.microsoft.com/office/drawing/2014/main" id="{138E4B69-756F-4641-B160-915C18950528}"/>
              </a:ext>
            </a:extLst>
          </p:cNvPr>
          <p:cNvSpPr>
            <a:spLocks noGrp="1"/>
          </p:cNvSpPr>
          <p:nvPr>
            <p:ph idx="1"/>
          </p:nvPr>
        </p:nvSpPr>
        <p:spPr>
          <a:xfrm>
            <a:off x="863605" y="1724849"/>
            <a:ext cx="5978629" cy="4351338"/>
          </a:xfrm>
        </p:spPr>
        <p:txBody>
          <a:bodyPr/>
          <a:lstStyle/>
          <a:p>
            <a:r>
              <a:rPr lang="en-US" dirty="0"/>
              <a:t>Single order parameter 𝜂 to represent gas bubble and fuel matrix phase</a:t>
            </a:r>
          </a:p>
          <a:p>
            <a:pPr lvl="1"/>
            <a:r>
              <a:rPr lang="en-US" dirty="0"/>
              <a:t>Current model does not consider grain boundaries</a:t>
            </a:r>
          </a:p>
          <a:p>
            <a:r>
              <a:rPr lang="en-US" dirty="0"/>
              <a:t>Track vacancies and fission product gas atoms</a:t>
            </a:r>
          </a:p>
          <a:p>
            <a:pPr lvl="1"/>
            <a:r>
              <a:rPr lang="en-US" dirty="0"/>
              <a:t>Use Xe properties for fission product gases</a:t>
            </a:r>
          </a:p>
          <a:p>
            <a:pPr lvl="1"/>
            <a:r>
              <a:rPr lang="en-US" dirty="0"/>
              <a:t>Source terms for production, sink term to limit vacancy concentration to steady-state</a:t>
            </a:r>
          </a:p>
          <a:p>
            <a:r>
              <a:rPr lang="en-US" dirty="0"/>
              <a:t>Chemical and elastic energy contributions</a:t>
            </a:r>
          </a:p>
          <a:p>
            <a:r>
              <a:rPr lang="en-US" dirty="0"/>
              <a:t>Solid-bubble interfacial energy</a:t>
            </a:r>
          </a:p>
          <a:p>
            <a:pPr lvl="1"/>
            <a:r>
              <a:rPr lang="en-US" dirty="0"/>
              <a:t>Kim-Kim-Suzuki (KKS) approach to remove bulk energy contribution to interfacial energy</a:t>
            </a:r>
          </a:p>
          <a:p>
            <a:r>
              <a:rPr lang="en-US" dirty="0"/>
              <a:t>Surface tension of bubble-matrix interface</a:t>
            </a:r>
          </a:p>
          <a:p>
            <a:r>
              <a:rPr lang="en-US" dirty="0"/>
              <a:t>Xe gas pressure</a:t>
            </a:r>
          </a:p>
        </p:txBody>
      </p:sp>
      <p:pic>
        <p:nvPicPr>
          <p:cNvPr id="4" name="Picture 3" descr="A black ball on a white background&#10;&#10;Description automatically generated with medium confidence">
            <a:extLst>
              <a:ext uri="{FF2B5EF4-FFF2-40B4-BE49-F238E27FC236}">
                <a16:creationId xmlns:a16="http://schemas.microsoft.com/office/drawing/2014/main" id="{FE17AC43-81A2-4849-8981-5E35517A6F6A}"/>
              </a:ext>
            </a:extLst>
          </p:cNvPr>
          <p:cNvPicPr>
            <a:picLocks noChangeAspect="1"/>
          </p:cNvPicPr>
          <p:nvPr/>
        </p:nvPicPr>
        <p:blipFill>
          <a:blip r:embed="rId2"/>
          <a:stretch>
            <a:fillRect/>
          </a:stretch>
        </p:blipFill>
        <p:spPr>
          <a:xfrm>
            <a:off x="7041360" y="2631309"/>
            <a:ext cx="1830512" cy="1973521"/>
          </a:xfrm>
          <a:prstGeom prst="rect">
            <a:avLst/>
          </a:prstGeom>
        </p:spPr>
      </p:pic>
      <p:sp>
        <p:nvSpPr>
          <p:cNvPr id="5" name="TextBox 4">
            <a:extLst>
              <a:ext uri="{FF2B5EF4-FFF2-40B4-BE49-F238E27FC236}">
                <a16:creationId xmlns:a16="http://schemas.microsoft.com/office/drawing/2014/main" id="{89C2B1BC-36B9-EC4F-885B-3CF33D87827E}"/>
              </a:ext>
            </a:extLst>
          </p:cNvPr>
          <p:cNvSpPr txBox="1"/>
          <p:nvPr/>
        </p:nvSpPr>
        <p:spPr>
          <a:xfrm>
            <a:off x="7630510" y="2343806"/>
            <a:ext cx="697627" cy="369332"/>
          </a:xfrm>
          <a:prstGeom prst="rect">
            <a:avLst/>
          </a:prstGeom>
          <a:noFill/>
        </p:spPr>
        <p:txBody>
          <a:bodyPr wrap="none" rtlCol="0">
            <a:spAutoFit/>
          </a:bodyPr>
          <a:lstStyle/>
          <a:p>
            <a:r>
              <a:rPr lang="en-US" dirty="0"/>
              <a:t>𝜂 = 0</a:t>
            </a:r>
          </a:p>
        </p:txBody>
      </p:sp>
      <p:sp>
        <p:nvSpPr>
          <p:cNvPr id="6" name="TextBox 5">
            <a:extLst>
              <a:ext uri="{FF2B5EF4-FFF2-40B4-BE49-F238E27FC236}">
                <a16:creationId xmlns:a16="http://schemas.microsoft.com/office/drawing/2014/main" id="{A484149E-1D0B-5741-B35E-688B0ED6D02D}"/>
              </a:ext>
            </a:extLst>
          </p:cNvPr>
          <p:cNvSpPr txBox="1"/>
          <p:nvPr/>
        </p:nvSpPr>
        <p:spPr>
          <a:xfrm>
            <a:off x="7630510" y="3232989"/>
            <a:ext cx="697627" cy="369332"/>
          </a:xfrm>
          <a:prstGeom prst="rect">
            <a:avLst/>
          </a:prstGeom>
          <a:noFill/>
        </p:spPr>
        <p:txBody>
          <a:bodyPr wrap="none" rtlCol="0">
            <a:spAutoFit/>
          </a:bodyPr>
          <a:lstStyle/>
          <a:p>
            <a:r>
              <a:rPr lang="en-US" dirty="0"/>
              <a:t>𝜂 = 1</a:t>
            </a:r>
          </a:p>
        </p:txBody>
      </p:sp>
    </p:spTree>
    <p:extLst>
      <p:ext uri="{BB962C8B-B14F-4D97-AF65-F5344CB8AC3E}">
        <p14:creationId xmlns:p14="http://schemas.microsoft.com/office/powerpoint/2010/main" val="23459548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18B10-C749-E94B-822A-216F3E2C1884}"/>
              </a:ext>
            </a:extLst>
          </p:cNvPr>
          <p:cNvSpPr>
            <a:spLocks noGrp="1"/>
          </p:cNvSpPr>
          <p:nvPr>
            <p:ph type="title"/>
          </p:nvPr>
        </p:nvSpPr>
        <p:spPr/>
        <p:txBody>
          <a:bodyPr/>
          <a:lstStyle/>
          <a:p>
            <a:r>
              <a:rPr lang="en-US" dirty="0"/>
              <a:t>Phase-field model: Free energy functional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5EBDDD7-9505-8149-AF25-71070C577351}"/>
                  </a:ext>
                </a:extLst>
              </p:cNvPr>
              <p:cNvSpPr>
                <a:spLocks noGrp="1"/>
              </p:cNvSpPr>
              <p:nvPr>
                <p:ph idx="1"/>
              </p:nvPr>
            </p:nvSpPr>
            <p:spPr/>
            <p:txBody>
              <a:bodyPr/>
              <a:lstStyle/>
              <a:p>
                <a:endParaRPr lang="en-US" dirty="0"/>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𝑐h𝑒𝑚</m:t>
                        </m:r>
                      </m:sub>
                    </m:sSub>
                    <m:r>
                      <a:rPr lang="en-US" b="0" i="1" smtClean="0">
                        <a:latin typeface="Cambria Math" panose="02040503050406030204" pitchFamily="18" charset="0"/>
                      </a:rPr>
                      <m:t>= </m:t>
                    </m:r>
                  </m:oMath>
                </a14:m>
                <a:r>
                  <a:rPr lang="en-US" dirty="0"/>
                  <a:t>bulk chemical free energy density. </a:t>
                </a:r>
                <a:r>
                  <a:rPr lang="en-US" i="1" dirty="0"/>
                  <a:t>h</a:t>
                </a:r>
                <a:r>
                  <a:rPr lang="en-US" dirty="0"/>
                  <a:t>(𝜂) is a smooth interpolation function:</a:t>
                </a:r>
              </a:p>
              <a:p>
                <a:endParaRPr lang="en-US" dirty="0"/>
              </a:p>
              <a:p>
                <a14:m>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𝑓</m:t>
                        </m:r>
                      </m:e>
                      <m:sub>
                        <m:r>
                          <a:rPr lang="en-US" b="0" i="1" smtClean="0">
                            <a:latin typeface="Cambria Math" panose="02040503050406030204" pitchFamily="18" charset="0"/>
                          </a:rPr>
                          <m:t>𝑐h𝑒𝑚</m:t>
                        </m:r>
                      </m:sub>
                      <m:sup>
                        <m:r>
                          <a:rPr lang="en-US" b="0" i="1" smtClean="0">
                            <a:latin typeface="Cambria Math" panose="02040503050406030204" pitchFamily="18" charset="0"/>
                          </a:rPr>
                          <m:t>𝑚</m:t>
                        </m:r>
                      </m:sup>
                    </m:sSubSup>
                    <m:r>
                      <a:rPr lang="en-US" b="0" i="1" smtClean="0">
                        <a:latin typeface="Cambria Math" panose="02040503050406030204" pitchFamily="18" charset="0"/>
                      </a:rPr>
                      <m:t>= </m:t>
                    </m:r>
                  </m:oMath>
                </a14:m>
                <a:r>
                  <a:rPr lang="en-US" dirty="0"/>
                  <a:t> chemical free energy of the matrix phase. Fit a parabolic approximation to ideal solution energetics:</a:t>
                </a:r>
              </a:p>
              <a:p>
                <a:endParaRPr lang="en-US" dirty="0"/>
              </a:p>
              <a:p>
                <a14:m>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𝑓</m:t>
                        </m:r>
                      </m:e>
                      <m:sub>
                        <m:r>
                          <a:rPr lang="en-US" b="0" i="1" smtClean="0">
                            <a:latin typeface="Cambria Math" panose="02040503050406030204" pitchFamily="18" charset="0"/>
                          </a:rPr>
                          <m:t>𝑐h𝑒𝑚</m:t>
                        </m:r>
                      </m:sub>
                      <m:sup>
                        <m:r>
                          <a:rPr lang="en-US" b="0" i="1" smtClean="0">
                            <a:latin typeface="Cambria Math" panose="02040503050406030204" pitchFamily="18" charset="0"/>
                          </a:rPr>
                          <m:t>𝑏</m:t>
                        </m:r>
                      </m:sup>
                    </m:sSubSup>
                    <m:r>
                      <a:rPr lang="en-US" b="0" i="1" smtClean="0">
                        <a:latin typeface="Cambria Math" panose="02040503050406030204" pitchFamily="18" charset="0"/>
                      </a:rPr>
                      <m:t>= </m:t>
                    </m:r>
                  </m:oMath>
                </a14:m>
                <a:r>
                  <a:rPr lang="en-US" dirty="0"/>
                  <a:t> chemical free energy of the bubble phase. The bubble is considered to be a mixture of gas atoms and U-site vacancies. Energy given by the Helmholtz free energy of a van der Waals gas:</a:t>
                </a:r>
              </a:p>
              <a:p>
                <a:endParaRPr lang="en-US" dirty="0"/>
              </a:p>
              <a:p>
                <a:endParaRPr lang="en-US" dirty="0"/>
              </a:p>
            </p:txBody>
          </p:sp>
        </mc:Choice>
        <mc:Fallback xmlns="">
          <p:sp>
            <p:nvSpPr>
              <p:cNvPr id="3" name="Content Placeholder 2">
                <a:extLst>
                  <a:ext uri="{FF2B5EF4-FFF2-40B4-BE49-F238E27FC236}">
                    <a16:creationId xmlns:a16="http://schemas.microsoft.com/office/drawing/2014/main" id="{E5EBDDD7-9505-8149-AF25-71070C577351}"/>
                  </a:ext>
                </a:extLst>
              </p:cNvPr>
              <p:cNvSpPr>
                <a:spLocks noGrp="1" noRot="1" noChangeAspect="1" noMove="1" noResize="1" noEditPoints="1" noAdjustHandles="1" noChangeArrowheads="1" noChangeShapeType="1" noTextEdit="1"/>
              </p:cNvSpPr>
              <p:nvPr>
                <p:ph idx="1"/>
              </p:nvPr>
            </p:nvSpPr>
            <p:spPr>
              <a:blipFill>
                <a:blip r:embed="rId2"/>
                <a:stretch>
                  <a:fillRect l="-1948"/>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FB6858AC-F214-8F4A-BFB1-C73AA4E2FB60}"/>
              </a:ext>
            </a:extLst>
          </p:cNvPr>
          <p:cNvPicPr>
            <a:picLocks noChangeAspect="1"/>
          </p:cNvPicPr>
          <p:nvPr/>
        </p:nvPicPr>
        <p:blipFill>
          <a:blip r:embed="rId3"/>
          <a:stretch>
            <a:fillRect/>
          </a:stretch>
        </p:blipFill>
        <p:spPr>
          <a:xfrm>
            <a:off x="2204543" y="1292530"/>
            <a:ext cx="4321365" cy="656678"/>
          </a:xfrm>
          <a:prstGeom prst="rect">
            <a:avLst/>
          </a:prstGeom>
        </p:spPr>
      </p:pic>
      <p:pic>
        <p:nvPicPr>
          <p:cNvPr id="9" name="Picture 8">
            <a:extLst>
              <a:ext uri="{FF2B5EF4-FFF2-40B4-BE49-F238E27FC236}">
                <a16:creationId xmlns:a16="http://schemas.microsoft.com/office/drawing/2014/main" id="{A9A364E0-218A-3540-A520-4075D28236D3}"/>
              </a:ext>
            </a:extLst>
          </p:cNvPr>
          <p:cNvPicPr>
            <a:picLocks noChangeAspect="1"/>
          </p:cNvPicPr>
          <p:nvPr/>
        </p:nvPicPr>
        <p:blipFill>
          <a:blip r:embed="rId4"/>
          <a:stretch>
            <a:fillRect/>
          </a:stretch>
        </p:blipFill>
        <p:spPr>
          <a:xfrm>
            <a:off x="1968655" y="2727139"/>
            <a:ext cx="4982405" cy="478659"/>
          </a:xfrm>
          <a:prstGeom prst="rect">
            <a:avLst/>
          </a:prstGeom>
        </p:spPr>
      </p:pic>
      <p:pic>
        <p:nvPicPr>
          <p:cNvPr id="10" name="Picture 9">
            <a:extLst>
              <a:ext uri="{FF2B5EF4-FFF2-40B4-BE49-F238E27FC236}">
                <a16:creationId xmlns:a16="http://schemas.microsoft.com/office/drawing/2014/main" id="{46145952-054E-3049-B520-F9E724813865}"/>
              </a:ext>
            </a:extLst>
          </p:cNvPr>
          <p:cNvPicPr>
            <a:picLocks noChangeAspect="1"/>
          </p:cNvPicPr>
          <p:nvPr/>
        </p:nvPicPr>
        <p:blipFill>
          <a:blip r:embed="rId5"/>
          <a:stretch>
            <a:fillRect/>
          </a:stretch>
        </p:blipFill>
        <p:spPr>
          <a:xfrm>
            <a:off x="1968655" y="3809729"/>
            <a:ext cx="5265238" cy="478658"/>
          </a:xfrm>
          <a:prstGeom prst="rect">
            <a:avLst/>
          </a:prstGeom>
        </p:spPr>
      </p:pic>
      <p:pic>
        <p:nvPicPr>
          <p:cNvPr id="11" name="Picture 10">
            <a:extLst>
              <a:ext uri="{FF2B5EF4-FFF2-40B4-BE49-F238E27FC236}">
                <a16:creationId xmlns:a16="http://schemas.microsoft.com/office/drawing/2014/main" id="{7EB68D90-561F-294C-8F0B-FA65CDB6A673}"/>
              </a:ext>
            </a:extLst>
          </p:cNvPr>
          <p:cNvPicPr>
            <a:picLocks noChangeAspect="1"/>
          </p:cNvPicPr>
          <p:nvPr/>
        </p:nvPicPr>
        <p:blipFill>
          <a:blip r:embed="rId6"/>
          <a:stretch>
            <a:fillRect/>
          </a:stretch>
        </p:blipFill>
        <p:spPr>
          <a:xfrm>
            <a:off x="1857609" y="5283888"/>
            <a:ext cx="6422786" cy="953205"/>
          </a:xfrm>
          <a:prstGeom prst="rect">
            <a:avLst/>
          </a:prstGeom>
        </p:spPr>
      </p:pic>
    </p:spTree>
    <p:extLst>
      <p:ext uri="{BB962C8B-B14F-4D97-AF65-F5344CB8AC3E}">
        <p14:creationId xmlns:p14="http://schemas.microsoft.com/office/powerpoint/2010/main" val="358643684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Parameterization for </a:t>
            </a:r>
            <a:r>
              <a:rPr lang="en-US" dirty="0" err="1"/>
              <a:t>Xe</a:t>
            </a:r>
            <a:r>
              <a:rPr lang="en-US" dirty="0"/>
              <a:t> gas phase</a:t>
            </a:r>
          </a:p>
        </p:txBody>
      </p:sp>
      <p:sp>
        <p:nvSpPr>
          <p:cNvPr id="15" name="TextBox 14"/>
          <p:cNvSpPr txBox="1"/>
          <p:nvPr/>
        </p:nvSpPr>
        <p:spPr>
          <a:xfrm>
            <a:off x="898056" y="4748272"/>
            <a:ext cx="2708173" cy="646331"/>
          </a:xfrm>
          <a:prstGeom prst="rect">
            <a:avLst/>
          </a:prstGeom>
          <a:noFill/>
        </p:spPr>
        <p:txBody>
          <a:bodyPr wrap="square" rtlCol="0">
            <a:spAutoFit/>
          </a:bodyPr>
          <a:lstStyle/>
          <a:p>
            <a:r>
              <a:rPr lang="en-US" dirty="0">
                <a:latin typeface="+mn-lt"/>
              </a:rPr>
              <a:t>Gibbs triangle:</a:t>
            </a:r>
            <a:r>
              <a:rPr lang="en-US" baseline="30000" dirty="0"/>
              <a:t> </a:t>
            </a:r>
            <a:r>
              <a:rPr lang="en-US" dirty="0">
                <a:latin typeface="+mn-lt"/>
              </a:rPr>
              <a:t>U lattice sites</a:t>
            </a:r>
          </a:p>
        </p:txBody>
      </p:sp>
      <p:sp>
        <p:nvSpPr>
          <p:cNvPr id="21" name="TextBox 20"/>
          <p:cNvSpPr txBox="1"/>
          <p:nvPr/>
        </p:nvSpPr>
        <p:spPr>
          <a:xfrm>
            <a:off x="3842844" y="4778252"/>
            <a:ext cx="5297520" cy="369332"/>
          </a:xfrm>
          <a:prstGeom prst="rect">
            <a:avLst/>
          </a:prstGeom>
          <a:noFill/>
        </p:spPr>
        <p:txBody>
          <a:bodyPr wrap="square" rtlCol="0">
            <a:spAutoFit/>
          </a:bodyPr>
          <a:lstStyle/>
          <a:p>
            <a:r>
              <a:rPr lang="en-US" dirty="0">
                <a:latin typeface="+mn-lt"/>
              </a:rPr>
              <a:t>Helmholtz free energy density: Van der Waals gas</a:t>
            </a:r>
          </a:p>
        </p:txBody>
      </p:sp>
      <p:pic>
        <p:nvPicPr>
          <p:cNvPr id="3" name="Picture 2" descr="Gibbs_triangle.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1645" y="1351934"/>
            <a:ext cx="7537823" cy="3302832"/>
          </a:xfrm>
          <a:prstGeom prst="rect">
            <a:avLst/>
          </a:prstGeom>
        </p:spPr>
      </p:pic>
    </p:spTree>
    <p:extLst>
      <p:ext uri="{BB962C8B-B14F-4D97-AF65-F5344CB8AC3E}">
        <p14:creationId xmlns:p14="http://schemas.microsoft.com/office/powerpoint/2010/main" val="173813197"/>
      </p:ext>
    </p:extLst>
  </p:cSld>
  <p:clrMapOvr>
    <a:masterClrMapping/>
  </p:clrMapOvr>
  <mc:AlternateContent xmlns:mc="http://schemas.openxmlformats.org/markup-compatibility/2006" xmlns:p14="http://schemas.microsoft.com/office/powerpoint/2010/main">
    <mc:Choice Requires="p14">
      <p:transition spd="slow" p14:dur="2000" advTm="103361"/>
    </mc:Choice>
    <mc:Fallback xmlns="">
      <p:transition spd="slow" advTm="103361"/>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63BFDC-1359-984D-AB59-7D2A1F39DC54}"/>
              </a:ext>
            </a:extLst>
          </p:cNvPr>
          <p:cNvSpPr>
            <a:spLocks noGrp="1"/>
          </p:cNvSpPr>
          <p:nvPr>
            <p:ph type="title"/>
          </p:nvPr>
        </p:nvSpPr>
        <p:spPr/>
        <p:txBody>
          <a:bodyPr/>
          <a:lstStyle/>
          <a:p>
            <a:r>
              <a:rPr lang="en-US" dirty="0"/>
              <a:t>Phase-field model: Elastic energy</a:t>
            </a:r>
          </a:p>
        </p:txBody>
      </p:sp>
      <p:sp>
        <p:nvSpPr>
          <p:cNvPr id="3" name="Content Placeholder 2">
            <a:extLst>
              <a:ext uri="{FF2B5EF4-FFF2-40B4-BE49-F238E27FC236}">
                <a16:creationId xmlns:a16="http://schemas.microsoft.com/office/drawing/2014/main" id="{252576CC-4895-BD41-9240-929CB27700C1}"/>
              </a:ext>
            </a:extLst>
          </p:cNvPr>
          <p:cNvSpPr>
            <a:spLocks noGrp="1"/>
          </p:cNvSpPr>
          <p:nvPr>
            <p:ph idx="1"/>
          </p:nvPr>
        </p:nvSpPr>
        <p:spPr/>
        <p:txBody>
          <a:bodyPr/>
          <a:lstStyle/>
          <a:p>
            <a:r>
              <a:rPr lang="en-US" dirty="0"/>
              <a:t>Interpolating elastic energies and stresses (Voigt-Taylor scheme):</a:t>
            </a:r>
          </a:p>
          <a:p>
            <a:endParaRPr lang="en-US" dirty="0"/>
          </a:p>
          <a:p>
            <a:r>
              <a:rPr lang="en-US" dirty="0"/>
              <a:t>Mechanical equilibrium equation:</a:t>
            </a:r>
          </a:p>
          <a:p>
            <a:endParaRPr lang="en-US" dirty="0"/>
          </a:p>
          <a:p>
            <a:r>
              <a:rPr lang="en-US" dirty="0"/>
              <a:t>Eigenstrain due to vacancies:</a:t>
            </a:r>
          </a:p>
          <a:p>
            <a:endParaRPr lang="en-US" dirty="0"/>
          </a:p>
          <a:p>
            <a:r>
              <a:rPr lang="en-US" dirty="0"/>
              <a:t>Bubble pressure:</a:t>
            </a:r>
          </a:p>
          <a:p>
            <a:endParaRPr lang="en-US" dirty="0"/>
          </a:p>
          <a:p>
            <a:endParaRPr lang="en-US" dirty="0"/>
          </a:p>
          <a:p>
            <a:r>
              <a:rPr lang="en-US" dirty="0"/>
              <a:t>Surface tension:</a:t>
            </a:r>
          </a:p>
          <a:p>
            <a:endParaRPr lang="en-US" dirty="0"/>
          </a:p>
          <a:p>
            <a:endParaRPr lang="en-US" dirty="0"/>
          </a:p>
        </p:txBody>
      </p:sp>
      <p:pic>
        <p:nvPicPr>
          <p:cNvPr id="4" name="Picture 3">
            <a:extLst>
              <a:ext uri="{FF2B5EF4-FFF2-40B4-BE49-F238E27FC236}">
                <a16:creationId xmlns:a16="http://schemas.microsoft.com/office/drawing/2014/main" id="{03646696-E9AF-1046-B49D-845992103C8A}"/>
              </a:ext>
            </a:extLst>
          </p:cNvPr>
          <p:cNvPicPr>
            <a:picLocks noChangeAspect="1"/>
          </p:cNvPicPr>
          <p:nvPr/>
        </p:nvPicPr>
        <p:blipFill>
          <a:blip r:embed="rId2"/>
          <a:stretch>
            <a:fillRect/>
          </a:stretch>
        </p:blipFill>
        <p:spPr>
          <a:xfrm>
            <a:off x="986528" y="2144110"/>
            <a:ext cx="3025578" cy="476469"/>
          </a:xfrm>
          <a:prstGeom prst="rect">
            <a:avLst/>
          </a:prstGeom>
        </p:spPr>
      </p:pic>
      <p:pic>
        <p:nvPicPr>
          <p:cNvPr id="5" name="Picture 4">
            <a:extLst>
              <a:ext uri="{FF2B5EF4-FFF2-40B4-BE49-F238E27FC236}">
                <a16:creationId xmlns:a16="http://schemas.microsoft.com/office/drawing/2014/main" id="{064DD581-5391-3749-A9F5-4FB5512593C0}"/>
              </a:ext>
            </a:extLst>
          </p:cNvPr>
          <p:cNvPicPr>
            <a:picLocks noChangeAspect="1"/>
          </p:cNvPicPr>
          <p:nvPr/>
        </p:nvPicPr>
        <p:blipFill>
          <a:blip r:embed="rId3"/>
          <a:stretch>
            <a:fillRect/>
          </a:stretch>
        </p:blipFill>
        <p:spPr>
          <a:xfrm>
            <a:off x="4340772" y="1974412"/>
            <a:ext cx="2251162" cy="646167"/>
          </a:xfrm>
          <a:prstGeom prst="rect">
            <a:avLst/>
          </a:prstGeom>
        </p:spPr>
      </p:pic>
      <p:pic>
        <p:nvPicPr>
          <p:cNvPr id="6" name="Picture 5">
            <a:extLst>
              <a:ext uri="{FF2B5EF4-FFF2-40B4-BE49-F238E27FC236}">
                <a16:creationId xmlns:a16="http://schemas.microsoft.com/office/drawing/2014/main" id="{29C12ACB-DDC6-054F-B253-9B8CCFF7FDDD}"/>
              </a:ext>
            </a:extLst>
          </p:cNvPr>
          <p:cNvPicPr>
            <a:picLocks noChangeAspect="1"/>
          </p:cNvPicPr>
          <p:nvPr/>
        </p:nvPicPr>
        <p:blipFill>
          <a:blip r:embed="rId4"/>
          <a:stretch>
            <a:fillRect/>
          </a:stretch>
        </p:blipFill>
        <p:spPr>
          <a:xfrm>
            <a:off x="6591934" y="1974412"/>
            <a:ext cx="1974193" cy="564055"/>
          </a:xfrm>
          <a:prstGeom prst="rect">
            <a:avLst/>
          </a:prstGeom>
        </p:spPr>
      </p:pic>
      <p:pic>
        <p:nvPicPr>
          <p:cNvPr id="7" name="Picture 6">
            <a:extLst>
              <a:ext uri="{FF2B5EF4-FFF2-40B4-BE49-F238E27FC236}">
                <a16:creationId xmlns:a16="http://schemas.microsoft.com/office/drawing/2014/main" id="{80AE9A44-53CB-EE4E-B1E7-8A1793DD7AFA}"/>
              </a:ext>
            </a:extLst>
          </p:cNvPr>
          <p:cNvPicPr>
            <a:picLocks noChangeAspect="1"/>
          </p:cNvPicPr>
          <p:nvPr/>
        </p:nvPicPr>
        <p:blipFill>
          <a:blip r:embed="rId5"/>
          <a:stretch>
            <a:fillRect/>
          </a:stretch>
        </p:blipFill>
        <p:spPr>
          <a:xfrm>
            <a:off x="986528" y="2828920"/>
            <a:ext cx="4367633" cy="476469"/>
          </a:xfrm>
          <a:prstGeom prst="rect">
            <a:avLst/>
          </a:prstGeom>
        </p:spPr>
      </p:pic>
      <p:pic>
        <p:nvPicPr>
          <p:cNvPr id="8" name="Picture 7">
            <a:extLst>
              <a:ext uri="{FF2B5EF4-FFF2-40B4-BE49-F238E27FC236}">
                <a16:creationId xmlns:a16="http://schemas.microsoft.com/office/drawing/2014/main" id="{49F3C688-4692-9548-97DE-0EA2A7A27F39}"/>
              </a:ext>
            </a:extLst>
          </p:cNvPr>
          <p:cNvPicPr>
            <a:picLocks noChangeAspect="1"/>
          </p:cNvPicPr>
          <p:nvPr/>
        </p:nvPicPr>
        <p:blipFill>
          <a:blip r:embed="rId6"/>
          <a:stretch>
            <a:fillRect/>
          </a:stretch>
        </p:blipFill>
        <p:spPr>
          <a:xfrm>
            <a:off x="5705506" y="2804603"/>
            <a:ext cx="1581007" cy="476468"/>
          </a:xfrm>
          <a:prstGeom prst="rect">
            <a:avLst/>
          </a:prstGeom>
        </p:spPr>
      </p:pic>
      <p:pic>
        <p:nvPicPr>
          <p:cNvPr id="9" name="Picture 8">
            <a:extLst>
              <a:ext uri="{FF2B5EF4-FFF2-40B4-BE49-F238E27FC236}">
                <a16:creationId xmlns:a16="http://schemas.microsoft.com/office/drawing/2014/main" id="{E68361EB-EA6D-3C4E-A1D6-B0237C4F39BE}"/>
              </a:ext>
            </a:extLst>
          </p:cNvPr>
          <p:cNvPicPr>
            <a:picLocks noChangeAspect="1"/>
          </p:cNvPicPr>
          <p:nvPr/>
        </p:nvPicPr>
        <p:blipFill>
          <a:blip r:embed="rId7"/>
          <a:stretch>
            <a:fillRect/>
          </a:stretch>
        </p:blipFill>
        <p:spPr>
          <a:xfrm>
            <a:off x="1118914" y="3766690"/>
            <a:ext cx="3453086" cy="374431"/>
          </a:xfrm>
          <a:prstGeom prst="rect">
            <a:avLst/>
          </a:prstGeom>
        </p:spPr>
      </p:pic>
      <p:pic>
        <p:nvPicPr>
          <p:cNvPr id="10" name="Picture 9">
            <a:extLst>
              <a:ext uri="{FF2B5EF4-FFF2-40B4-BE49-F238E27FC236}">
                <a16:creationId xmlns:a16="http://schemas.microsoft.com/office/drawing/2014/main" id="{03481642-2818-7847-B821-B97259F54DD6}"/>
              </a:ext>
            </a:extLst>
          </p:cNvPr>
          <p:cNvPicPr>
            <a:picLocks noChangeAspect="1"/>
          </p:cNvPicPr>
          <p:nvPr/>
        </p:nvPicPr>
        <p:blipFill>
          <a:blip r:embed="rId8"/>
          <a:stretch>
            <a:fillRect/>
          </a:stretch>
        </p:blipFill>
        <p:spPr>
          <a:xfrm>
            <a:off x="1160786" y="4484126"/>
            <a:ext cx="2677062" cy="762219"/>
          </a:xfrm>
          <a:prstGeom prst="rect">
            <a:avLst/>
          </a:prstGeom>
        </p:spPr>
      </p:pic>
      <p:pic>
        <p:nvPicPr>
          <p:cNvPr id="11" name="Picture 10">
            <a:extLst>
              <a:ext uri="{FF2B5EF4-FFF2-40B4-BE49-F238E27FC236}">
                <a16:creationId xmlns:a16="http://schemas.microsoft.com/office/drawing/2014/main" id="{42A8E7FC-EA19-4D40-8342-63693D74541C}"/>
              </a:ext>
            </a:extLst>
          </p:cNvPr>
          <p:cNvPicPr>
            <a:picLocks noChangeAspect="1"/>
          </p:cNvPicPr>
          <p:nvPr/>
        </p:nvPicPr>
        <p:blipFill>
          <a:blip r:embed="rId9"/>
          <a:stretch>
            <a:fillRect/>
          </a:stretch>
        </p:blipFill>
        <p:spPr>
          <a:xfrm>
            <a:off x="1160786" y="5589350"/>
            <a:ext cx="3731093" cy="646167"/>
          </a:xfrm>
          <a:prstGeom prst="rect">
            <a:avLst/>
          </a:prstGeom>
        </p:spPr>
      </p:pic>
    </p:spTree>
    <p:extLst>
      <p:ext uri="{BB962C8B-B14F-4D97-AF65-F5344CB8AC3E}">
        <p14:creationId xmlns:p14="http://schemas.microsoft.com/office/powerpoint/2010/main" val="4830970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29D64B-296A-214D-8797-F19159523E7C}"/>
              </a:ext>
            </a:extLst>
          </p:cNvPr>
          <p:cNvSpPr>
            <a:spLocks noGrp="1"/>
          </p:cNvSpPr>
          <p:nvPr>
            <p:ph type="title"/>
          </p:nvPr>
        </p:nvSpPr>
        <p:spPr/>
        <p:txBody>
          <a:bodyPr/>
          <a:lstStyle/>
          <a:p>
            <a:r>
              <a:rPr lang="en-US" dirty="0"/>
              <a:t>Evolution equations</a:t>
            </a:r>
          </a:p>
        </p:txBody>
      </p:sp>
      <p:sp>
        <p:nvSpPr>
          <p:cNvPr id="3" name="Content Placeholder 2">
            <a:extLst>
              <a:ext uri="{FF2B5EF4-FFF2-40B4-BE49-F238E27FC236}">
                <a16:creationId xmlns:a16="http://schemas.microsoft.com/office/drawing/2014/main" id="{968CA668-B5A6-5E46-8E1C-9687CDCAA13F}"/>
              </a:ext>
            </a:extLst>
          </p:cNvPr>
          <p:cNvSpPr>
            <a:spLocks noGrp="1"/>
          </p:cNvSpPr>
          <p:nvPr>
            <p:ph idx="1"/>
          </p:nvPr>
        </p:nvSpPr>
        <p:spPr/>
        <p:txBody>
          <a:bodyPr/>
          <a:lstStyle/>
          <a:p>
            <a:r>
              <a:rPr lang="en-US" dirty="0"/>
              <a:t>Allen-Cahn for order parameter:</a:t>
            </a:r>
          </a:p>
          <a:p>
            <a:endParaRPr lang="en-US" dirty="0"/>
          </a:p>
          <a:p>
            <a:endParaRPr lang="en-US" dirty="0"/>
          </a:p>
          <a:p>
            <a:endParaRPr lang="en-US" dirty="0"/>
          </a:p>
          <a:p>
            <a:r>
              <a:rPr lang="en-US" dirty="0"/>
              <a:t>Cahn-Hilliard for vacancy and gas concentration (source for vacancies and gas atoms, sink for vacancies to approximate recombination):</a:t>
            </a:r>
          </a:p>
          <a:p>
            <a:endParaRPr lang="en-US" dirty="0"/>
          </a:p>
          <a:p>
            <a:endParaRPr lang="en-US" dirty="0"/>
          </a:p>
          <a:p>
            <a:endParaRPr lang="en-US" dirty="0"/>
          </a:p>
          <a:p>
            <a:r>
              <a:rPr lang="en-US" dirty="0"/>
              <a:t>Mobilities are a function of defect diffusivities:</a:t>
            </a:r>
          </a:p>
          <a:p>
            <a:pPr marL="0" indent="0">
              <a:buNone/>
            </a:pPr>
            <a:endParaRPr lang="en-US" dirty="0"/>
          </a:p>
          <a:p>
            <a:r>
              <a:rPr lang="en-US" dirty="0"/>
              <a:t>+ KKS system constraints</a:t>
            </a:r>
          </a:p>
        </p:txBody>
      </p:sp>
      <p:pic>
        <p:nvPicPr>
          <p:cNvPr id="4" name="Picture 3">
            <a:extLst>
              <a:ext uri="{FF2B5EF4-FFF2-40B4-BE49-F238E27FC236}">
                <a16:creationId xmlns:a16="http://schemas.microsoft.com/office/drawing/2014/main" id="{7733A001-51DF-F246-8F63-3C03789F5FC6}"/>
              </a:ext>
            </a:extLst>
          </p:cNvPr>
          <p:cNvPicPr>
            <a:picLocks noChangeAspect="1"/>
          </p:cNvPicPr>
          <p:nvPr/>
        </p:nvPicPr>
        <p:blipFill>
          <a:blip r:embed="rId2"/>
          <a:stretch>
            <a:fillRect/>
          </a:stretch>
        </p:blipFill>
        <p:spPr>
          <a:xfrm>
            <a:off x="1330408" y="1988375"/>
            <a:ext cx="6483183" cy="1223242"/>
          </a:xfrm>
          <a:prstGeom prst="rect">
            <a:avLst/>
          </a:prstGeom>
        </p:spPr>
      </p:pic>
      <p:pic>
        <p:nvPicPr>
          <p:cNvPr id="5" name="Picture 4">
            <a:extLst>
              <a:ext uri="{FF2B5EF4-FFF2-40B4-BE49-F238E27FC236}">
                <a16:creationId xmlns:a16="http://schemas.microsoft.com/office/drawing/2014/main" id="{3A2AEBF7-97C6-EA49-B413-5FCF4645DC2B}"/>
              </a:ext>
            </a:extLst>
          </p:cNvPr>
          <p:cNvPicPr>
            <a:picLocks noChangeAspect="1"/>
          </p:cNvPicPr>
          <p:nvPr/>
        </p:nvPicPr>
        <p:blipFill>
          <a:blip r:embed="rId3"/>
          <a:stretch>
            <a:fillRect/>
          </a:stretch>
        </p:blipFill>
        <p:spPr>
          <a:xfrm>
            <a:off x="1361602" y="4219902"/>
            <a:ext cx="2953837" cy="624050"/>
          </a:xfrm>
          <a:prstGeom prst="rect">
            <a:avLst/>
          </a:prstGeom>
        </p:spPr>
      </p:pic>
      <p:pic>
        <p:nvPicPr>
          <p:cNvPr id="6" name="Picture 5">
            <a:extLst>
              <a:ext uri="{FF2B5EF4-FFF2-40B4-BE49-F238E27FC236}">
                <a16:creationId xmlns:a16="http://schemas.microsoft.com/office/drawing/2014/main" id="{BB8FF6CC-40EC-D74E-B5F1-4EE531602E8F}"/>
              </a:ext>
            </a:extLst>
          </p:cNvPr>
          <p:cNvPicPr>
            <a:picLocks noChangeAspect="1"/>
          </p:cNvPicPr>
          <p:nvPr/>
        </p:nvPicPr>
        <p:blipFill>
          <a:blip r:embed="rId4"/>
          <a:stretch>
            <a:fillRect/>
          </a:stretch>
        </p:blipFill>
        <p:spPr>
          <a:xfrm>
            <a:off x="1361601" y="4832123"/>
            <a:ext cx="2156013" cy="549173"/>
          </a:xfrm>
          <a:prstGeom prst="rect">
            <a:avLst/>
          </a:prstGeom>
        </p:spPr>
      </p:pic>
      <p:pic>
        <p:nvPicPr>
          <p:cNvPr id="7" name="Picture 6">
            <a:extLst>
              <a:ext uri="{FF2B5EF4-FFF2-40B4-BE49-F238E27FC236}">
                <a16:creationId xmlns:a16="http://schemas.microsoft.com/office/drawing/2014/main" id="{C46B827C-BF1D-AA45-80B0-B87D0ED179A0}"/>
              </a:ext>
            </a:extLst>
          </p:cNvPr>
          <p:cNvPicPr>
            <a:picLocks noChangeAspect="1"/>
          </p:cNvPicPr>
          <p:nvPr/>
        </p:nvPicPr>
        <p:blipFill>
          <a:blip r:embed="rId5"/>
          <a:stretch>
            <a:fillRect/>
          </a:stretch>
        </p:blipFill>
        <p:spPr>
          <a:xfrm>
            <a:off x="1361601" y="5780585"/>
            <a:ext cx="1934561" cy="557711"/>
          </a:xfrm>
          <a:prstGeom prst="rect">
            <a:avLst/>
          </a:prstGeom>
        </p:spPr>
      </p:pic>
      <p:pic>
        <p:nvPicPr>
          <p:cNvPr id="8" name="Picture 7">
            <a:extLst>
              <a:ext uri="{FF2B5EF4-FFF2-40B4-BE49-F238E27FC236}">
                <a16:creationId xmlns:a16="http://schemas.microsoft.com/office/drawing/2014/main" id="{6D2268BD-AB1F-4748-8012-E44140BCB184}"/>
              </a:ext>
            </a:extLst>
          </p:cNvPr>
          <p:cNvPicPr>
            <a:picLocks noChangeAspect="1"/>
          </p:cNvPicPr>
          <p:nvPr/>
        </p:nvPicPr>
        <p:blipFill>
          <a:blip r:embed="rId6"/>
          <a:stretch>
            <a:fillRect/>
          </a:stretch>
        </p:blipFill>
        <p:spPr>
          <a:xfrm>
            <a:off x="3636655" y="5728035"/>
            <a:ext cx="2184175" cy="624050"/>
          </a:xfrm>
          <a:prstGeom prst="rect">
            <a:avLst/>
          </a:prstGeom>
        </p:spPr>
      </p:pic>
    </p:spTree>
    <p:extLst>
      <p:ext uri="{BB962C8B-B14F-4D97-AF65-F5344CB8AC3E}">
        <p14:creationId xmlns:p14="http://schemas.microsoft.com/office/powerpoint/2010/main" val="426555137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458CDF8-0C17-2D4F-A446-CDB2CA1747CA}"/>
              </a:ext>
            </a:extLst>
          </p:cNvPr>
          <p:cNvPicPr>
            <a:picLocks noChangeAspect="1"/>
          </p:cNvPicPr>
          <p:nvPr/>
        </p:nvPicPr>
        <p:blipFill>
          <a:blip r:embed="rId2"/>
          <a:stretch>
            <a:fillRect/>
          </a:stretch>
        </p:blipFill>
        <p:spPr>
          <a:xfrm>
            <a:off x="6114568" y="3474523"/>
            <a:ext cx="2984188" cy="2286000"/>
          </a:xfrm>
          <a:prstGeom prst="rect">
            <a:avLst/>
          </a:prstGeom>
        </p:spPr>
      </p:pic>
      <p:pic>
        <p:nvPicPr>
          <p:cNvPr id="5" name="Picture 4">
            <a:extLst>
              <a:ext uri="{FF2B5EF4-FFF2-40B4-BE49-F238E27FC236}">
                <a16:creationId xmlns:a16="http://schemas.microsoft.com/office/drawing/2014/main" id="{6A7338A4-C855-9B45-A4B9-D81520F7EDE6}"/>
              </a:ext>
            </a:extLst>
          </p:cNvPr>
          <p:cNvPicPr>
            <a:picLocks noChangeAspect="1"/>
          </p:cNvPicPr>
          <p:nvPr/>
        </p:nvPicPr>
        <p:blipFill>
          <a:blip r:embed="rId3"/>
          <a:stretch>
            <a:fillRect/>
          </a:stretch>
        </p:blipFill>
        <p:spPr>
          <a:xfrm>
            <a:off x="3014721" y="3474523"/>
            <a:ext cx="2944773" cy="2286000"/>
          </a:xfrm>
          <a:prstGeom prst="rect">
            <a:avLst/>
          </a:prstGeom>
        </p:spPr>
      </p:pic>
      <p:pic>
        <p:nvPicPr>
          <p:cNvPr id="21" name="Picture 20">
            <a:extLst>
              <a:ext uri="{FF2B5EF4-FFF2-40B4-BE49-F238E27FC236}">
                <a16:creationId xmlns:a16="http://schemas.microsoft.com/office/drawing/2014/main" id="{201DCA76-6C39-854A-AB55-70154783E821}"/>
              </a:ext>
            </a:extLst>
          </p:cNvPr>
          <p:cNvPicPr>
            <a:picLocks noChangeAspect="1"/>
          </p:cNvPicPr>
          <p:nvPr/>
        </p:nvPicPr>
        <p:blipFill>
          <a:blip r:embed="rId4"/>
          <a:stretch>
            <a:fillRect/>
          </a:stretch>
        </p:blipFill>
        <p:spPr>
          <a:xfrm>
            <a:off x="49452" y="3474523"/>
            <a:ext cx="2944773" cy="2286000"/>
          </a:xfrm>
          <a:prstGeom prst="rect">
            <a:avLst/>
          </a:prstGeom>
        </p:spPr>
      </p:pic>
      <p:sp>
        <p:nvSpPr>
          <p:cNvPr id="2" name="Title 1">
            <a:extLst>
              <a:ext uri="{FF2B5EF4-FFF2-40B4-BE49-F238E27FC236}">
                <a16:creationId xmlns:a16="http://schemas.microsoft.com/office/drawing/2014/main" id="{3970D29F-300A-2244-80BA-98B591189442}"/>
              </a:ext>
            </a:extLst>
          </p:cNvPr>
          <p:cNvSpPr>
            <a:spLocks noGrp="1"/>
          </p:cNvSpPr>
          <p:nvPr>
            <p:ph type="title"/>
          </p:nvPr>
        </p:nvSpPr>
        <p:spPr/>
        <p:txBody>
          <a:bodyPr/>
          <a:lstStyle/>
          <a:p>
            <a:r>
              <a:rPr lang="en-US" dirty="0"/>
              <a:t>Phase-field model verification and testing</a:t>
            </a:r>
          </a:p>
        </p:txBody>
      </p:sp>
      <mc:AlternateContent xmlns:mc="http://schemas.openxmlformats.org/markup-compatibility/2006" xmlns:a14="http://schemas.microsoft.com/office/drawing/2010/main">
        <mc:Choice Requires="a14">
          <p:sp>
            <p:nvSpPr>
              <p:cNvPr id="4" name="Text Placeholder 3">
                <a:extLst>
                  <a:ext uri="{FF2B5EF4-FFF2-40B4-BE49-F238E27FC236}">
                    <a16:creationId xmlns:a16="http://schemas.microsoft.com/office/drawing/2014/main" id="{0E2A8DA2-8464-504D-ADDF-50B049E849D4}"/>
                  </a:ext>
                </a:extLst>
              </p:cNvPr>
              <p:cNvSpPr>
                <a:spLocks noGrp="1"/>
              </p:cNvSpPr>
              <p:nvPr>
                <p:ph idx="1"/>
              </p:nvPr>
            </p:nvSpPr>
            <p:spPr>
              <a:xfrm>
                <a:off x="863605" y="1358537"/>
                <a:ext cx="7811737" cy="4717650"/>
              </a:xfrm>
            </p:spPr>
            <p:txBody>
              <a:bodyPr/>
              <a:lstStyle/>
              <a:p>
                <a:pPr marL="257175" indent="-257175"/>
                <a:r>
                  <a:rPr lang="en-US" dirty="0"/>
                  <a:t>Considered stress state in equilibrium, underpressurized, </a:t>
                </a:r>
                <a:r>
                  <a:rPr lang="en-US" dirty="0" err="1"/>
                  <a:t>overpressurized</a:t>
                </a:r>
                <a:r>
                  <a:rPr lang="en-US" dirty="0"/>
                  <a:t> bubbles (1D simulation in radial coordinates)</a:t>
                </a:r>
              </a:p>
              <a:p>
                <a:pPr marL="600075" lvl="1" indent="-257175">
                  <a:buFont typeface="Arial" panose="020B0604020202020204" pitchFamily="34" charset="0"/>
                  <a:buChar char="•"/>
                </a:pPr>
                <a:r>
                  <a:rPr lang="en-US" dirty="0"/>
                  <a:t>Equilibrium: 𝜎</a:t>
                </a:r>
                <a:r>
                  <a:rPr lang="en-US" i="1" baseline="-25000" dirty="0" err="1"/>
                  <a:t>rr</a:t>
                </a:r>
                <a:r>
                  <a:rPr lang="en-US" dirty="0"/>
                  <a:t> = 0 in surrounding solid matrix</a:t>
                </a:r>
              </a:p>
              <a:p>
                <a:pPr marL="600075" lvl="1" indent="-257175">
                  <a:buFont typeface="Arial" panose="020B0604020202020204" pitchFamily="34" charset="0"/>
                  <a:buChar char="•"/>
                </a:pPr>
                <a:r>
                  <a:rPr lang="en-US" dirty="0"/>
                  <a:t>Under/</a:t>
                </a:r>
                <a:r>
                  <a:rPr lang="en-US" dirty="0" err="1"/>
                  <a:t>overpressurized</a:t>
                </a:r>
                <a:r>
                  <a:rPr lang="en-US" dirty="0"/>
                  <a:t>: 𝜎</a:t>
                </a:r>
                <a:r>
                  <a:rPr lang="en-US" i="1" baseline="-25000" dirty="0" err="1"/>
                  <a:t>rr</a:t>
                </a:r>
                <a:r>
                  <a:rPr lang="en-US" dirty="0"/>
                  <a:t> = +/-, corresponding to tensile/compressive stress in surrounding matrix</a:t>
                </a:r>
              </a:p>
              <a:p>
                <a:pPr marL="600075" lvl="1" indent="-257175">
                  <a:buFont typeface="Arial" panose="020B0604020202020204" pitchFamily="34" charset="0"/>
                  <a:buChar char="•"/>
                </a:pPr>
                <a:r>
                  <a:rPr lang="en-US" dirty="0"/>
                  <a:t>Converge to analytical solution as interface width (</a:t>
                </a:r>
                <a14:m>
                  <m:oMath xmlns:m="http://schemas.openxmlformats.org/officeDocument/2006/math">
                    <m:r>
                      <a:rPr lang="en-US" b="0" i="1" smtClean="0">
                        <a:latin typeface="Cambria Math" panose="02040503050406030204" pitchFamily="18" charset="0"/>
                      </a:rPr>
                      <m:t>2</m:t>
                    </m:r>
                    <m:r>
                      <a:rPr lang="en-US" b="0" i="1" smtClean="0">
                        <a:latin typeface="Cambria Math" panose="02040503050406030204" pitchFamily="18" charset="0"/>
                      </a:rPr>
                      <m:t>𝜆</m:t>
                    </m:r>
                  </m:oMath>
                </a14:m>
                <a:r>
                  <a:rPr lang="en-US" dirty="0"/>
                  <a:t>) decreases</a:t>
                </a:r>
              </a:p>
            </p:txBody>
          </p:sp>
        </mc:Choice>
        <mc:Fallback xmlns="">
          <p:sp>
            <p:nvSpPr>
              <p:cNvPr id="4" name="Text Placeholder 3">
                <a:extLst>
                  <a:ext uri="{FF2B5EF4-FFF2-40B4-BE49-F238E27FC236}">
                    <a16:creationId xmlns:a16="http://schemas.microsoft.com/office/drawing/2014/main" id="{0E2A8DA2-8464-504D-ADDF-50B049E849D4}"/>
                  </a:ext>
                </a:extLst>
              </p:cNvPr>
              <p:cNvSpPr>
                <a:spLocks noGrp="1" noRot="1" noChangeAspect="1" noMove="1" noResize="1" noEditPoints="1" noAdjustHandles="1" noChangeArrowheads="1" noChangeShapeType="1" noTextEdit="1"/>
              </p:cNvSpPr>
              <p:nvPr>
                <p:ph idx="1"/>
              </p:nvPr>
            </p:nvSpPr>
            <p:spPr>
              <a:xfrm>
                <a:off x="863605" y="1358537"/>
                <a:ext cx="7811737" cy="4717650"/>
              </a:xfrm>
              <a:blipFill>
                <a:blip r:embed="rId5"/>
                <a:stretch>
                  <a:fillRect l="-1948" t="-2419"/>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34501720-D05F-5549-987A-3B8B6A342CA4}"/>
              </a:ext>
            </a:extLst>
          </p:cNvPr>
          <p:cNvSpPr txBox="1"/>
          <p:nvPr/>
        </p:nvSpPr>
        <p:spPr>
          <a:xfrm>
            <a:off x="4149985" y="5792432"/>
            <a:ext cx="1040670" cy="300082"/>
          </a:xfrm>
          <a:prstGeom prst="rect">
            <a:avLst/>
          </a:prstGeom>
          <a:noFill/>
        </p:spPr>
        <p:txBody>
          <a:bodyPr wrap="none" rtlCol="0">
            <a:spAutoFit/>
          </a:bodyPr>
          <a:lstStyle/>
          <a:p>
            <a:r>
              <a:rPr lang="en-US" sz="1350" dirty="0"/>
              <a:t>Equilibrium</a:t>
            </a:r>
          </a:p>
        </p:txBody>
      </p:sp>
      <p:sp>
        <p:nvSpPr>
          <p:cNvPr id="12" name="TextBox 11">
            <a:extLst>
              <a:ext uri="{FF2B5EF4-FFF2-40B4-BE49-F238E27FC236}">
                <a16:creationId xmlns:a16="http://schemas.microsoft.com/office/drawing/2014/main" id="{1E82A6CD-120F-F546-B4DF-C2CF0E881CE5}"/>
              </a:ext>
            </a:extLst>
          </p:cNvPr>
          <p:cNvSpPr txBox="1"/>
          <p:nvPr/>
        </p:nvSpPr>
        <p:spPr>
          <a:xfrm>
            <a:off x="6927056" y="5792432"/>
            <a:ext cx="1454244" cy="300082"/>
          </a:xfrm>
          <a:prstGeom prst="rect">
            <a:avLst/>
          </a:prstGeom>
          <a:noFill/>
        </p:spPr>
        <p:txBody>
          <a:bodyPr wrap="none" rtlCol="0">
            <a:spAutoFit/>
          </a:bodyPr>
          <a:lstStyle/>
          <a:p>
            <a:r>
              <a:rPr lang="en-US" sz="1350" dirty="0" err="1"/>
              <a:t>Overpressurized</a:t>
            </a:r>
            <a:endParaRPr lang="en-US" sz="1350" dirty="0"/>
          </a:p>
        </p:txBody>
      </p:sp>
      <p:sp>
        <p:nvSpPr>
          <p:cNvPr id="13" name="TextBox 12">
            <a:extLst>
              <a:ext uri="{FF2B5EF4-FFF2-40B4-BE49-F238E27FC236}">
                <a16:creationId xmlns:a16="http://schemas.microsoft.com/office/drawing/2014/main" id="{3EF05E76-208A-0949-8FDF-B789846CD697}"/>
              </a:ext>
            </a:extLst>
          </p:cNvPr>
          <p:cNvSpPr txBox="1"/>
          <p:nvPr/>
        </p:nvSpPr>
        <p:spPr>
          <a:xfrm>
            <a:off x="983456" y="5792432"/>
            <a:ext cx="1550424" cy="300082"/>
          </a:xfrm>
          <a:prstGeom prst="rect">
            <a:avLst/>
          </a:prstGeom>
          <a:noFill/>
        </p:spPr>
        <p:txBody>
          <a:bodyPr wrap="none" rtlCol="0">
            <a:spAutoFit/>
          </a:bodyPr>
          <a:lstStyle/>
          <a:p>
            <a:r>
              <a:rPr lang="en-US" sz="1350" dirty="0"/>
              <a:t>Underpressurized</a:t>
            </a:r>
          </a:p>
        </p:txBody>
      </p:sp>
      <p:sp>
        <p:nvSpPr>
          <p:cNvPr id="14" name="TextBox 13">
            <a:extLst>
              <a:ext uri="{FF2B5EF4-FFF2-40B4-BE49-F238E27FC236}">
                <a16:creationId xmlns:a16="http://schemas.microsoft.com/office/drawing/2014/main" id="{98578775-8E18-824C-95E7-8A8053AE1010}"/>
              </a:ext>
            </a:extLst>
          </p:cNvPr>
          <p:cNvSpPr txBox="1"/>
          <p:nvPr/>
        </p:nvSpPr>
        <p:spPr>
          <a:xfrm>
            <a:off x="352843" y="4220240"/>
            <a:ext cx="723275" cy="300082"/>
          </a:xfrm>
          <a:prstGeom prst="rect">
            <a:avLst/>
          </a:prstGeom>
          <a:noFill/>
        </p:spPr>
        <p:txBody>
          <a:bodyPr wrap="none" rtlCol="0">
            <a:spAutoFit/>
          </a:bodyPr>
          <a:lstStyle/>
          <a:p>
            <a:r>
              <a:rPr lang="en-US" sz="1350" dirty="0"/>
              <a:t>Bubble</a:t>
            </a:r>
          </a:p>
        </p:txBody>
      </p:sp>
      <p:sp>
        <p:nvSpPr>
          <p:cNvPr id="15" name="TextBox 14">
            <a:extLst>
              <a:ext uri="{FF2B5EF4-FFF2-40B4-BE49-F238E27FC236}">
                <a16:creationId xmlns:a16="http://schemas.microsoft.com/office/drawing/2014/main" id="{D06A9490-3D96-1D49-BB87-EE95B0E68217}"/>
              </a:ext>
            </a:extLst>
          </p:cNvPr>
          <p:cNvSpPr txBox="1"/>
          <p:nvPr/>
        </p:nvSpPr>
        <p:spPr>
          <a:xfrm>
            <a:off x="1630139" y="4254531"/>
            <a:ext cx="655949" cy="300082"/>
          </a:xfrm>
          <a:prstGeom prst="rect">
            <a:avLst/>
          </a:prstGeom>
          <a:noFill/>
        </p:spPr>
        <p:txBody>
          <a:bodyPr wrap="none" rtlCol="0">
            <a:spAutoFit/>
          </a:bodyPr>
          <a:lstStyle/>
          <a:p>
            <a:r>
              <a:rPr lang="en-US" sz="1350" dirty="0"/>
              <a:t>Matrix</a:t>
            </a:r>
          </a:p>
        </p:txBody>
      </p:sp>
      <p:sp>
        <p:nvSpPr>
          <p:cNvPr id="16" name="TextBox 15">
            <a:extLst>
              <a:ext uri="{FF2B5EF4-FFF2-40B4-BE49-F238E27FC236}">
                <a16:creationId xmlns:a16="http://schemas.microsoft.com/office/drawing/2014/main" id="{8CC3E5BB-CAFB-AA4B-892D-D5676A1EFFC2}"/>
              </a:ext>
            </a:extLst>
          </p:cNvPr>
          <p:cNvSpPr txBox="1"/>
          <p:nvPr/>
        </p:nvSpPr>
        <p:spPr>
          <a:xfrm>
            <a:off x="3554563" y="4222277"/>
            <a:ext cx="723275" cy="300082"/>
          </a:xfrm>
          <a:prstGeom prst="rect">
            <a:avLst/>
          </a:prstGeom>
          <a:noFill/>
        </p:spPr>
        <p:txBody>
          <a:bodyPr wrap="none" rtlCol="0">
            <a:spAutoFit/>
          </a:bodyPr>
          <a:lstStyle/>
          <a:p>
            <a:r>
              <a:rPr lang="en-US" sz="1350" dirty="0"/>
              <a:t>Bubble</a:t>
            </a:r>
          </a:p>
        </p:txBody>
      </p:sp>
      <p:sp>
        <p:nvSpPr>
          <p:cNvPr id="17" name="TextBox 16">
            <a:extLst>
              <a:ext uri="{FF2B5EF4-FFF2-40B4-BE49-F238E27FC236}">
                <a16:creationId xmlns:a16="http://schemas.microsoft.com/office/drawing/2014/main" id="{A69FD1D8-E410-E94B-932E-B7073EBA427C}"/>
              </a:ext>
            </a:extLst>
          </p:cNvPr>
          <p:cNvSpPr txBox="1"/>
          <p:nvPr/>
        </p:nvSpPr>
        <p:spPr>
          <a:xfrm>
            <a:off x="4895723" y="4220240"/>
            <a:ext cx="655949" cy="300082"/>
          </a:xfrm>
          <a:prstGeom prst="rect">
            <a:avLst/>
          </a:prstGeom>
          <a:noFill/>
        </p:spPr>
        <p:txBody>
          <a:bodyPr wrap="none" rtlCol="0">
            <a:spAutoFit/>
          </a:bodyPr>
          <a:lstStyle/>
          <a:p>
            <a:r>
              <a:rPr lang="en-US" sz="1350" dirty="0"/>
              <a:t>Matrix</a:t>
            </a:r>
          </a:p>
        </p:txBody>
      </p:sp>
      <p:sp>
        <p:nvSpPr>
          <p:cNvPr id="18" name="TextBox 17">
            <a:extLst>
              <a:ext uri="{FF2B5EF4-FFF2-40B4-BE49-F238E27FC236}">
                <a16:creationId xmlns:a16="http://schemas.microsoft.com/office/drawing/2014/main" id="{133EFC37-F5A8-5B42-9692-EB648A6ADD1C}"/>
              </a:ext>
            </a:extLst>
          </p:cNvPr>
          <p:cNvSpPr txBox="1"/>
          <p:nvPr/>
        </p:nvSpPr>
        <p:spPr>
          <a:xfrm>
            <a:off x="6499336" y="4220240"/>
            <a:ext cx="723275" cy="300082"/>
          </a:xfrm>
          <a:prstGeom prst="rect">
            <a:avLst/>
          </a:prstGeom>
          <a:noFill/>
        </p:spPr>
        <p:txBody>
          <a:bodyPr wrap="none" rtlCol="0">
            <a:spAutoFit/>
          </a:bodyPr>
          <a:lstStyle/>
          <a:p>
            <a:r>
              <a:rPr lang="en-US" sz="1350" dirty="0"/>
              <a:t>Bubble</a:t>
            </a:r>
          </a:p>
        </p:txBody>
      </p:sp>
      <p:sp>
        <p:nvSpPr>
          <p:cNvPr id="19" name="TextBox 18">
            <a:extLst>
              <a:ext uri="{FF2B5EF4-FFF2-40B4-BE49-F238E27FC236}">
                <a16:creationId xmlns:a16="http://schemas.microsoft.com/office/drawing/2014/main" id="{C71D9975-D02E-BF49-9CF9-F4CAEC101924}"/>
              </a:ext>
            </a:extLst>
          </p:cNvPr>
          <p:cNvSpPr txBox="1"/>
          <p:nvPr/>
        </p:nvSpPr>
        <p:spPr>
          <a:xfrm>
            <a:off x="7906303" y="4220240"/>
            <a:ext cx="655949" cy="300082"/>
          </a:xfrm>
          <a:prstGeom prst="rect">
            <a:avLst/>
          </a:prstGeom>
          <a:noFill/>
        </p:spPr>
        <p:txBody>
          <a:bodyPr wrap="none" rtlCol="0">
            <a:spAutoFit/>
          </a:bodyPr>
          <a:lstStyle/>
          <a:p>
            <a:r>
              <a:rPr lang="en-US" sz="1350" dirty="0"/>
              <a:t>Matrix</a:t>
            </a:r>
          </a:p>
        </p:txBody>
      </p:sp>
    </p:spTree>
    <p:extLst>
      <p:ext uri="{BB962C8B-B14F-4D97-AF65-F5344CB8AC3E}">
        <p14:creationId xmlns:p14="http://schemas.microsoft.com/office/powerpoint/2010/main" val="206318992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05F742-9056-9F40-A373-E472952DE00C}"/>
              </a:ext>
            </a:extLst>
          </p:cNvPr>
          <p:cNvSpPr>
            <a:spLocks noGrp="1"/>
          </p:cNvSpPr>
          <p:nvPr>
            <p:ph type="title"/>
          </p:nvPr>
        </p:nvSpPr>
        <p:spPr/>
        <p:txBody>
          <a:bodyPr/>
          <a:lstStyle/>
          <a:p>
            <a:r>
              <a:rPr lang="en-US" dirty="0"/>
              <a:t>Bubble growth during steady-state operation</a:t>
            </a:r>
          </a:p>
        </p:txBody>
      </p:sp>
      <p:sp>
        <p:nvSpPr>
          <p:cNvPr id="3" name="Content Placeholder 2">
            <a:extLst>
              <a:ext uri="{FF2B5EF4-FFF2-40B4-BE49-F238E27FC236}">
                <a16:creationId xmlns:a16="http://schemas.microsoft.com/office/drawing/2014/main" id="{B16AF393-D65F-4047-BAFC-E70F20D59E7B}"/>
              </a:ext>
            </a:extLst>
          </p:cNvPr>
          <p:cNvSpPr>
            <a:spLocks noGrp="1"/>
          </p:cNvSpPr>
          <p:nvPr>
            <p:ph idx="1"/>
          </p:nvPr>
        </p:nvSpPr>
        <p:spPr>
          <a:xfrm>
            <a:off x="863605" y="4701184"/>
            <a:ext cx="7811737" cy="1375002"/>
          </a:xfrm>
        </p:spPr>
        <p:txBody>
          <a:bodyPr/>
          <a:lstStyle/>
          <a:p>
            <a:r>
              <a:rPr lang="en-US" dirty="0"/>
              <a:t>Assume bubble pressure is 100 MPa in initial conditions</a:t>
            </a:r>
          </a:p>
          <a:p>
            <a:pPr lvl="1"/>
            <a:r>
              <a:rPr lang="en-US" dirty="0"/>
              <a:t>Upper bound based on dislocation punching pressure</a:t>
            </a:r>
          </a:p>
          <a:p>
            <a:r>
              <a:rPr lang="en-US" dirty="0"/>
              <a:t>Bubble pressure decreases during growth but remains well above equilibrium pressure </a:t>
            </a:r>
          </a:p>
          <a:p>
            <a:pPr lvl="1"/>
            <a:r>
              <a:rPr lang="en-US" dirty="0"/>
              <a:t>Increased likelihood of fragmentation during LOCA</a:t>
            </a:r>
          </a:p>
        </p:txBody>
      </p:sp>
      <p:pic>
        <p:nvPicPr>
          <p:cNvPr id="5" name="Picture 4">
            <a:extLst>
              <a:ext uri="{FF2B5EF4-FFF2-40B4-BE49-F238E27FC236}">
                <a16:creationId xmlns:a16="http://schemas.microsoft.com/office/drawing/2014/main" id="{E939D298-D82E-7B48-A54F-7EC8CC60D963}"/>
              </a:ext>
            </a:extLst>
          </p:cNvPr>
          <p:cNvPicPr>
            <a:picLocks noChangeAspect="1"/>
          </p:cNvPicPr>
          <p:nvPr/>
        </p:nvPicPr>
        <p:blipFill>
          <a:blip r:embed="rId2"/>
          <a:stretch>
            <a:fillRect/>
          </a:stretch>
        </p:blipFill>
        <p:spPr>
          <a:xfrm>
            <a:off x="172023" y="1199294"/>
            <a:ext cx="4251960" cy="3232148"/>
          </a:xfrm>
          <a:prstGeom prst="rect">
            <a:avLst/>
          </a:prstGeom>
        </p:spPr>
      </p:pic>
      <p:pic>
        <p:nvPicPr>
          <p:cNvPr id="8" name="Picture 7">
            <a:extLst>
              <a:ext uri="{FF2B5EF4-FFF2-40B4-BE49-F238E27FC236}">
                <a16:creationId xmlns:a16="http://schemas.microsoft.com/office/drawing/2014/main" id="{D4378A16-B2C2-AE4B-9C3D-D9FB87A18984}"/>
              </a:ext>
            </a:extLst>
          </p:cNvPr>
          <p:cNvPicPr>
            <a:picLocks noChangeAspect="1"/>
          </p:cNvPicPr>
          <p:nvPr/>
        </p:nvPicPr>
        <p:blipFill>
          <a:blip r:embed="rId3"/>
          <a:stretch>
            <a:fillRect/>
          </a:stretch>
        </p:blipFill>
        <p:spPr>
          <a:xfrm>
            <a:off x="4720017" y="1040286"/>
            <a:ext cx="4251960" cy="3408186"/>
          </a:xfrm>
          <a:prstGeom prst="rect">
            <a:avLst/>
          </a:prstGeom>
        </p:spPr>
      </p:pic>
    </p:spTree>
    <p:extLst>
      <p:ext uri="{BB962C8B-B14F-4D97-AF65-F5344CB8AC3E}">
        <p14:creationId xmlns:p14="http://schemas.microsoft.com/office/powerpoint/2010/main" val="274975617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8A2D6E-43D2-0B4A-A358-E9FC6CE394D1}"/>
              </a:ext>
            </a:extLst>
          </p:cNvPr>
          <p:cNvSpPr>
            <a:spLocks noGrp="1"/>
          </p:cNvSpPr>
          <p:nvPr>
            <p:ph type="title"/>
          </p:nvPr>
        </p:nvSpPr>
        <p:spPr/>
        <p:txBody>
          <a:bodyPr/>
          <a:lstStyle/>
          <a:p>
            <a:r>
              <a:rPr lang="en-US" dirty="0"/>
              <a:t>Bubble growth during steady-state operation</a:t>
            </a:r>
          </a:p>
        </p:txBody>
      </p:sp>
      <p:sp>
        <p:nvSpPr>
          <p:cNvPr id="3" name="Content Placeholder 2">
            <a:extLst>
              <a:ext uri="{FF2B5EF4-FFF2-40B4-BE49-F238E27FC236}">
                <a16:creationId xmlns:a16="http://schemas.microsoft.com/office/drawing/2014/main" id="{E3A1B101-A913-E040-A7BF-5874A0F59DD5}"/>
              </a:ext>
            </a:extLst>
          </p:cNvPr>
          <p:cNvSpPr>
            <a:spLocks noGrp="1"/>
          </p:cNvSpPr>
          <p:nvPr>
            <p:ph idx="1"/>
          </p:nvPr>
        </p:nvSpPr>
        <p:spPr>
          <a:xfrm>
            <a:off x="863599" y="3741686"/>
            <a:ext cx="7811737" cy="1777455"/>
          </a:xfrm>
        </p:spPr>
        <p:txBody>
          <a:bodyPr/>
          <a:lstStyle/>
          <a:p>
            <a:r>
              <a:rPr lang="en-US" dirty="0"/>
              <a:t>3D simulation to 1.5 × 10</a:t>
            </a:r>
            <a:r>
              <a:rPr lang="en-US" baseline="30000" dirty="0"/>
              <a:t>7</a:t>
            </a:r>
            <a:r>
              <a:rPr lang="en-US" dirty="0"/>
              <a:t> s, 2 bubble impingement, initial radii of 300 nm</a:t>
            </a:r>
          </a:p>
          <a:p>
            <a:r>
              <a:rPr lang="en-US" dirty="0"/>
              <a:t>Hydrostatic stress surrounding bubbles</a:t>
            </a:r>
          </a:p>
          <a:p>
            <a:pPr lvl="1"/>
            <a:r>
              <a:rPr lang="en-US" dirty="0"/>
              <a:t>Region of enhanced compressive hydrostatic stress in “neck” </a:t>
            </a:r>
          </a:p>
        </p:txBody>
      </p:sp>
      <p:pic>
        <p:nvPicPr>
          <p:cNvPr id="4" name="_contour_movie" descr="_contour_movie">
            <a:hlinkClick r:id="" action="ppaction://media"/>
            <a:extLst>
              <a:ext uri="{FF2B5EF4-FFF2-40B4-BE49-F238E27FC236}">
                <a16:creationId xmlns:a16="http://schemas.microsoft.com/office/drawing/2014/main" id="{BA8D8D07-E428-354B-A850-0BF9F43776F3}"/>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6"/>
          <a:srcRect l="17656" t="15732" r="17860" b="17008"/>
          <a:stretch/>
        </p:blipFill>
        <p:spPr>
          <a:xfrm>
            <a:off x="126124" y="1077580"/>
            <a:ext cx="3636579" cy="2510971"/>
          </a:xfrm>
          <a:prstGeom prst="rect">
            <a:avLst/>
          </a:prstGeom>
        </p:spPr>
      </p:pic>
      <p:pic>
        <p:nvPicPr>
          <p:cNvPr id="5" name="_slice_movie" descr="_slice_movie">
            <a:hlinkClick r:id="" action="ppaction://media"/>
            <a:extLst>
              <a:ext uri="{FF2B5EF4-FFF2-40B4-BE49-F238E27FC236}">
                <a16:creationId xmlns:a16="http://schemas.microsoft.com/office/drawing/2014/main" id="{E94F56E7-023C-C246-8B99-3925286A3898}"/>
              </a:ext>
            </a:extLst>
          </p:cNvPr>
          <p:cNvPicPr>
            <a:picLocks noChangeAspect="1"/>
          </p:cNvPicPr>
          <p:nvPr>
            <a:videoFile r:link="rId4"/>
            <p:extLst>
              <p:ext uri="{DAA4B4D4-6D71-4841-9C94-3DE7FCFB9230}">
                <p14:media xmlns:p14="http://schemas.microsoft.com/office/powerpoint/2010/main" r:embed="rId3"/>
              </p:ext>
            </p:extLst>
          </p:nvPr>
        </p:nvPicPr>
        <p:blipFill rotWithShape="1">
          <a:blip r:embed="rId7"/>
          <a:srcRect l="15408" t="15732" b="17008"/>
          <a:stretch/>
        </p:blipFill>
        <p:spPr>
          <a:xfrm>
            <a:off x="4245588" y="1076686"/>
            <a:ext cx="4772288" cy="2511865"/>
          </a:xfrm>
          <a:prstGeom prst="rect">
            <a:avLst/>
          </a:prstGeom>
        </p:spPr>
      </p:pic>
      <p:pic>
        <p:nvPicPr>
          <p:cNvPr id="7" name="Picture 6" descr="A picture containing shape&#10;&#10;Description automatically generated">
            <a:extLst>
              <a:ext uri="{FF2B5EF4-FFF2-40B4-BE49-F238E27FC236}">
                <a16:creationId xmlns:a16="http://schemas.microsoft.com/office/drawing/2014/main" id="{B1572005-A716-054D-AAA3-2FD31A3CCEBE}"/>
              </a:ext>
            </a:extLst>
          </p:cNvPr>
          <p:cNvPicPr>
            <a:picLocks noChangeAspect="1"/>
          </p:cNvPicPr>
          <p:nvPr/>
        </p:nvPicPr>
        <p:blipFill rotWithShape="1">
          <a:blip r:embed="rId8"/>
          <a:srcRect l="18161" t="18414" b="17403"/>
          <a:stretch/>
        </p:blipFill>
        <p:spPr>
          <a:xfrm>
            <a:off x="1608082" y="5332977"/>
            <a:ext cx="2753710" cy="1429751"/>
          </a:xfrm>
          <a:prstGeom prst="rect">
            <a:avLst/>
          </a:prstGeom>
        </p:spPr>
      </p:pic>
      <p:sp>
        <p:nvSpPr>
          <p:cNvPr id="8" name="TextBox 7">
            <a:extLst>
              <a:ext uri="{FF2B5EF4-FFF2-40B4-BE49-F238E27FC236}">
                <a16:creationId xmlns:a16="http://schemas.microsoft.com/office/drawing/2014/main" id="{E82A4FC6-1AFB-6E48-A939-481E37F6D848}"/>
              </a:ext>
            </a:extLst>
          </p:cNvPr>
          <p:cNvSpPr txBox="1"/>
          <p:nvPr/>
        </p:nvSpPr>
        <p:spPr>
          <a:xfrm>
            <a:off x="4509630" y="5750366"/>
            <a:ext cx="1616148" cy="369332"/>
          </a:xfrm>
          <a:prstGeom prst="rect">
            <a:avLst/>
          </a:prstGeom>
          <a:noFill/>
        </p:spPr>
        <p:txBody>
          <a:bodyPr wrap="none" rtlCol="0">
            <a:spAutoFit/>
          </a:bodyPr>
          <a:lstStyle/>
          <a:p>
            <a:r>
              <a:rPr lang="en-US" dirty="0"/>
              <a:t>t = 1.3 × 10</a:t>
            </a:r>
            <a:r>
              <a:rPr lang="en-US" baseline="30000" dirty="0"/>
              <a:t>6</a:t>
            </a:r>
            <a:r>
              <a:rPr lang="en-US" dirty="0"/>
              <a:t> s</a:t>
            </a:r>
          </a:p>
        </p:txBody>
      </p:sp>
    </p:spTree>
    <p:extLst>
      <p:ext uri="{BB962C8B-B14F-4D97-AF65-F5344CB8AC3E}">
        <p14:creationId xmlns:p14="http://schemas.microsoft.com/office/powerpoint/2010/main" val="246125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29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55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4"/>
                </p:tgtEl>
              </p:cMediaNode>
            </p:video>
            <p:seq concurrent="1" nextAc="seek">
              <p:cTn id="12" restart="whenNotActive" fill="hold" evtFilter="cancelBubble" nodeType="interactiveSeq">
                <p:stCondLst>
                  <p:cond evt="onClick" delay="0">
                    <p:tgtEl>
                      <p:spTgt spid="4"/>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4"/>
                                        </p:tgtEl>
                                      </p:cBhvr>
                                    </p:cmd>
                                  </p:childTnLst>
                                </p:cTn>
                              </p:par>
                            </p:childTnLst>
                          </p:cTn>
                        </p:par>
                      </p:childTnLst>
                    </p:cTn>
                  </p:par>
                </p:childTnLst>
              </p:cTn>
              <p:nextCondLst>
                <p:cond evt="onClick" delay="0">
                  <p:tgtEl>
                    <p:spTgt spid="4"/>
                  </p:tgtEl>
                </p:cond>
              </p:nextCondLst>
            </p:seq>
            <p:video>
              <p:cMediaNode vol="80000">
                <p:cTn id="17" fill="hold" display="0">
                  <p:stCondLst>
                    <p:cond delay="indefinite"/>
                  </p:stCondLst>
                </p:cTn>
                <p:tgtEl>
                  <p:spTgt spid="5"/>
                </p:tgtEl>
              </p:cMediaNode>
            </p:video>
            <p:seq concurrent="1" nextAc="seek">
              <p:cTn id="18" restart="whenNotActive" fill="hold" evtFilter="cancelBubble" nodeType="interactiveSeq">
                <p:stCondLst>
                  <p:cond evt="onClick" delay="0">
                    <p:tgtEl>
                      <p:spTgt spid="5"/>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E984020-2423-D049-B21E-3B6474FB9A59}"/>
              </a:ext>
            </a:extLst>
          </p:cNvPr>
          <p:cNvSpPr>
            <a:spLocks noGrp="1"/>
          </p:cNvSpPr>
          <p:nvPr>
            <p:ph type="title"/>
          </p:nvPr>
        </p:nvSpPr>
        <p:spPr/>
        <p:txBody>
          <a:bodyPr/>
          <a:lstStyle/>
          <a:p>
            <a:r>
              <a:rPr lang="en-US" dirty="0"/>
              <a:t>New swelling models added to BISON for U-(Pu)-Zr fuels</a:t>
            </a:r>
          </a:p>
        </p:txBody>
      </p:sp>
      <p:sp>
        <p:nvSpPr>
          <p:cNvPr id="5" name="Content Placeholder 4">
            <a:extLst>
              <a:ext uri="{FF2B5EF4-FFF2-40B4-BE49-F238E27FC236}">
                <a16:creationId xmlns:a16="http://schemas.microsoft.com/office/drawing/2014/main" id="{68E8BDD5-38CE-5340-A1E1-02465312C6A5}"/>
              </a:ext>
            </a:extLst>
          </p:cNvPr>
          <p:cNvSpPr>
            <a:spLocks noGrp="1"/>
          </p:cNvSpPr>
          <p:nvPr>
            <p:ph idx="1"/>
          </p:nvPr>
        </p:nvSpPr>
        <p:spPr/>
        <p:txBody>
          <a:bodyPr/>
          <a:lstStyle/>
          <a:p>
            <a:r>
              <a:rPr lang="en-US" b="0" dirty="0" err="1"/>
              <a:t>UPuZrGaseousEigenstrain</a:t>
            </a:r>
            <a:r>
              <a:rPr lang="en-US" b="0" dirty="0"/>
              <a:t>: Single equation analytical model</a:t>
            </a:r>
          </a:p>
          <a:p>
            <a:r>
              <a:rPr lang="en-US" b="0" dirty="0"/>
              <a:t>Gaseous swelling:</a:t>
            </a:r>
          </a:p>
          <a:p>
            <a:pPr marL="0" indent="0">
              <a:buNone/>
            </a:pPr>
            <a:endParaRPr lang="en-US" b="0" dirty="0"/>
          </a:p>
          <a:p>
            <a:pPr marL="0" indent="0">
              <a:buNone/>
            </a:pPr>
            <a:endParaRPr lang="en-US" b="0" dirty="0"/>
          </a:p>
          <a:p>
            <a:r>
              <a:rPr lang="en-US" sz="2000" b="0" i="1" dirty="0"/>
              <a:t>T</a:t>
            </a:r>
            <a:r>
              <a:rPr lang="en-US" sz="2000" b="0" dirty="0"/>
              <a:t> = temperature</a:t>
            </a:r>
          </a:p>
          <a:p>
            <a:r>
              <a:rPr lang="en-US" sz="2000" b="0" dirty="0"/>
              <a:t>𝛾 = surface energy of bubble-solid interface (</a:t>
            </a:r>
            <a:r>
              <a:rPr lang="en-US" sz="2000" dirty="0"/>
              <a:t>have this from lower length scale</a:t>
            </a:r>
            <a:r>
              <a:rPr lang="en-US" sz="2000" b="0" dirty="0"/>
              <a:t>)</a:t>
            </a:r>
          </a:p>
          <a:p>
            <a:r>
              <a:rPr lang="en-US" sz="2000" b="0" i="1" dirty="0" err="1"/>
              <a:t>Y</a:t>
            </a:r>
            <a:r>
              <a:rPr lang="en-US" sz="2000" b="0" i="1" baseline="-25000" dirty="0" err="1"/>
              <a:t>Xe</a:t>
            </a:r>
            <a:r>
              <a:rPr lang="en-US" sz="2000" b="0" dirty="0"/>
              <a:t> = gaseous fission product yield</a:t>
            </a:r>
          </a:p>
          <a:p>
            <a:r>
              <a:rPr lang="en-US" sz="2000" b="0" i="1" dirty="0"/>
              <a:t>F</a:t>
            </a:r>
            <a:r>
              <a:rPr lang="en-US" sz="2000" b="0" dirty="0"/>
              <a:t> = fission rate density</a:t>
            </a:r>
          </a:p>
          <a:p>
            <a:r>
              <a:rPr lang="en-US" sz="2000" b="0" i="1" dirty="0"/>
              <a:t>t</a:t>
            </a:r>
            <a:r>
              <a:rPr lang="en-US" sz="2000" b="0" dirty="0"/>
              <a:t> = time</a:t>
            </a:r>
          </a:p>
          <a:p>
            <a:r>
              <a:rPr lang="en-US" sz="2000" b="0" i="1" dirty="0"/>
              <a:t>N</a:t>
            </a:r>
            <a:r>
              <a:rPr lang="en-US" sz="2000" b="0" dirty="0"/>
              <a:t> = number density of bubbles (</a:t>
            </a:r>
            <a:r>
              <a:rPr lang="en-US" sz="2000" dirty="0"/>
              <a:t>estimated from experimental data</a:t>
            </a:r>
            <a:r>
              <a:rPr lang="en-US" sz="2000" b="0" dirty="0"/>
              <a:t>)</a:t>
            </a:r>
          </a:p>
        </p:txBody>
      </p:sp>
      <p:pic>
        <p:nvPicPr>
          <p:cNvPr id="6" name="Picture 5">
            <a:extLst>
              <a:ext uri="{FF2B5EF4-FFF2-40B4-BE49-F238E27FC236}">
                <a16:creationId xmlns:a16="http://schemas.microsoft.com/office/drawing/2014/main" id="{1BDC208E-E1B7-9B4F-B026-43653E85B6A8}"/>
              </a:ext>
            </a:extLst>
          </p:cNvPr>
          <p:cNvPicPr>
            <a:picLocks noChangeAspect="1"/>
          </p:cNvPicPr>
          <p:nvPr/>
        </p:nvPicPr>
        <p:blipFill>
          <a:blip r:embed="rId3"/>
          <a:stretch>
            <a:fillRect/>
          </a:stretch>
        </p:blipFill>
        <p:spPr>
          <a:xfrm>
            <a:off x="2462707" y="2504528"/>
            <a:ext cx="3916523" cy="651203"/>
          </a:xfrm>
          <a:prstGeom prst="rect">
            <a:avLst/>
          </a:prstGeom>
        </p:spPr>
      </p:pic>
      <p:sp>
        <p:nvSpPr>
          <p:cNvPr id="3" name="Rectangle 2">
            <a:extLst>
              <a:ext uri="{FF2B5EF4-FFF2-40B4-BE49-F238E27FC236}">
                <a16:creationId xmlns:a16="http://schemas.microsoft.com/office/drawing/2014/main" id="{D1B39B19-C9AA-BF4D-B5A9-E3FF1FE0CFE1}"/>
              </a:ext>
            </a:extLst>
          </p:cNvPr>
          <p:cNvSpPr/>
          <p:nvPr/>
        </p:nvSpPr>
        <p:spPr>
          <a:xfrm>
            <a:off x="170679" y="6272227"/>
            <a:ext cx="8793162" cy="276999"/>
          </a:xfrm>
          <a:prstGeom prst="rect">
            <a:avLst/>
          </a:prstGeom>
        </p:spPr>
        <p:txBody>
          <a:bodyPr wrap="square">
            <a:spAutoFit/>
          </a:bodyPr>
          <a:lstStyle/>
          <a:p>
            <a:pPr lvl="1"/>
            <a:r>
              <a:rPr lang="en-US" sz="1200" i="1" dirty="0"/>
              <a:t>Fundamental Aspects of Nuclear Reactor Fuel Elements </a:t>
            </a:r>
            <a:r>
              <a:rPr lang="en-US" sz="1200" dirty="0"/>
              <a:t>(Olander)</a:t>
            </a:r>
          </a:p>
        </p:txBody>
      </p:sp>
    </p:spTree>
    <p:extLst>
      <p:ext uri="{BB962C8B-B14F-4D97-AF65-F5344CB8AC3E}">
        <p14:creationId xmlns:p14="http://schemas.microsoft.com/office/powerpoint/2010/main" val="311729042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8B66F-B307-044F-A94D-76C6EC08F373}"/>
              </a:ext>
            </a:extLst>
          </p:cNvPr>
          <p:cNvSpPr>
            <a:spLocks noGrp="1"/>
          </p:cNvSpPr>
          <p:nvPr>
            <p:ph type="title"/>
          </p:nvPr>
        </p:nvSpPr>
        <p:spPr/>
        <p:txBody>
          <a:bodyPr/>
          <a:lstStyle/>
          <a:p>
            <a:r>
              <a:rPr lang="en-US" dirty="0"/>
              <a:t>Bubble response during LOCA transient</a:t>
            </a:r>
          </a:p>
        </p:txBody>
      </p:sp>
      <p:sp>
        <p:nvSpPr>
          <p:cNvPr id="3" name="Content Placeholder 2">
            <a:extLst>
              <a:ext uri="{FF2B5EF4-FFF2-40B4-BE49-F238E27FC236}">
                <a16:creationId xmlns:a16="http://schemas.microsoft.com/office/drawing/2014/main" id="{70E18C2D-121A-524B-AE72-DB9BA1541376}"/>
              </a:ext>
            </a:extLst>
          </p:cNvPr>
          <p:cNvSpPr>
            <a:spLocks noGrp="1"/>
          </p:cNvSpPr>
          <p:nvPr>
            <p:ph idx="1"/>
          </p:nvPr>
        </p:nvSpPr>
        <p:spPr>
          <a:xfrm>
            <a:off x="863605" y="4530247"/>
            <a:ext cx="7811737" cy="1545939"/>
          </a:xfrm>
        </p:spPr>
        <p:txBody>
          <a:bodyPr/>
          <a:lstStyle/>
          <a:p>
            <a:r>
              <a:rPr lang="en-US" dirty="0"/>
              <a:t>Temperature ramp from 700 to 1400 K at 5 K/s</a:t>
            </a:r>
          </a:p>
          <a:p>
            <a:r>
              <a:rPr lang="en-US" dirty="0"/>
              <a:t>Consider fixed bubble radius of 250 nm in initial conditions</a:t>
            </a:r>
          </a:p>
          <a:p>
            <a:r>
              <a:rPr lang="en-US" dirty="0"/>
              <a:t>Maximum initial pressure set to </a:t>
            </a:r>
            <a:r>
              <a:rPr lang="en-US" i="1" dirty="0">
                <a:latin typeface="Times New Roman" panose="02020603050405020304" pitchFamily="18" charset="0"/>
                <a:cs typeface="Times New Roman" panose="02020603050405020304" pitchFamily="18" charset="0"/>
              </a:rPr>
              <a:t>P</a:t>
            </a:r>
            <a:r>
              <a:rPr lang="en-US" baseline="-25000" dirty="0">
                <a:latin typeface="Times New Roman" panose="02020603050405020304" pitchFamily="18" charset="0"/>
                <a:cs typeface="Times New Roman" panose="02020603050405020304" pitchFamily="18" charset="0"/>
              </a:rPr>
              <a:t>0</a:t>
            </a:r>
            <a:r>
              <a:rPr lang="en-US" dirty="0"/>
              <a:t> = 200 MPa (upper bound based on dislocation punching); vary </a:t>
            </a:r>
            <a:r>
              <a:rPr lang="en-US" i="1" dirty="0">
                <a:latin typeface="Times New Roman" panose="02020603050405020304" pitchFamily="18" charset="0"/>
                <a:cs typeface="Times New Roman" panose="02020603050405020304" pitchFamily="18" charset="0"/>
              </a:rPr>
              <a:t>P</a:t>
            </a:r>
            <a:r>
              <a:rPr lang="en-US" baseline="-25000" dirty="0">
                <a:latin typeface="Times New Roman" panose="02020603050405020304" pitchFamily="18" charset="0"/>
                <a:cs typeface="Times New Roman" panose="02020603050405020304" pitchFamily="18" charset="0"/>
              </a:rPr>
              <a:t>0</a:t>
            </a:r>
            <a:r>
              <a:rPr lang="en-US" dirty="0"/>
              <a:t> for fixed bubble size</a:t>
            </a:r>
          </a:p>
          <a:p>
            <a:r>
              <a:rPr lang="en-US" dirty="0"/>
              <a:t>No significant change in bubble radius for each case</a:t>
            </a:r>
          </a:p>
        </p:txBody>
      </p:sp>
      <p:pic>
        <p:nvPicPr>
          <p:cNvPr id="5" name="Picture 4">
            <a:extLst>
              <a:ext uri="{FF2B5EF4-FFF2-40B4-BE49-F238E27FC236}">
                <a16:creationId xmlns:a16="http://schemas.microsoft.com/office/drawing/2014/main" id="{B9315E91-68A4-694D-A859-FFE15C8A0077}"/>
              </a:ext>
            </a:extLst>
          </p:cNvPr>
          <p:cNvPicPr>
            <a:picLocks noChangeAspect="1"/>
          </p:cNvPicPr>
          <p:nvPr/>
        </p:nvPicPr>
        <p:blipFill>
          <a:blip r:embed="rId2"/>
          <a:stretch>
            <a:fillRect/>
          </a:stretch>
        </p:blipFill>
        <p:spPr>
          <a:xfrm>
            <a:off x="2355437" y="1008706"/>
            <a:ext cx="4048647" cy="3290025"/>
          </a:xfrm>
          <a:prstGeom prst="rect">
            <a:avLst/>
          </a:prstGeom>
        </p:spPr>
      </p:pic>
    </p:spTree>
    <p:extLst>
      <p:ext uri="{BB962C8B-B14F-4D97-AF65-F5344CB8AC3E}">
        <p14:creationId xmlns:p14="http://schemas.microsoft.com/office/powerpoint/2010/main" val="114542108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8B66F-B307-044F-A94D-76C6EC08F373}"/>
              </a:ext>
            </a:extLst>
          </p:cNvPr>
          <p:cNvSpPr>
            <a:spLocks noGrp="1"/>
          </p:cNvSpPr>
          <p:nvPr>
            <p:ph type="title"/>
          </p:nvPr>
        </p:nvSpPr>
        <p:spPr/>
        <p:txBody>
          <a:bodyPr/>
          <a:lstStyle/>
          <a:p>
            <a:r>
              <a:rPr lang="en-US" dirty="0"/>
              <a:t>Bubble response during LOCA transient</a:t>
            </a:r>
          </a:p>
        </p:txBody>
      </p:sp>
      <p:sp>
        <p:nvSpPr>
          <p:cNvPr id="3" name="Content Placeholder 2">
            <a:extLst>
              <a:ext uri="{FF2B5EF4-FFF2-40B4-BE49-F238E27FC236}">
                <a16:creationId xmlns:a16="http://schemas.microsoft.com/office/drawing/2014/main" id="{70E18C2D-121A-524B-AE72-DB9BA1541376}"/>
              </a:ext>
            </a:extLst>
          </p:cNvPr>
          <p:cNvSpPr>
            <a:spLocks noGrp="1"/>
          </p:cNvSpPr>
          <p:nvPr>
            <p:ph idx="1"/>
          </p:nvPr>
        </p:nvSpPr>
        <p:spPr>
          <a:xfrm>
            <a:off x="863605" y="4530247"/>
            <a:ext cx="7811737" cy="1545939"/>
          </a:xfrm>
        </p:spPr>
        <p:txBody>
          <a:bodyPr/>
          <a:lstStyle/>
          <a:p>
            <a:r>
              <a:rPr lang="en-US" dirty="0"/>
              <a:t>Vary initial radius: 250 nm, 500 nm, 1000 nm</a:t>
            </a:r>
          </a:p>
          <a:p>
            <a:pPr lvl="1"/>
            <a:r>
              <a:rPr lang="en-US" dirty="0"/>
              <a:t>Change domain size to maintain 10% porosity</a:t>
            </a:r>
          </a:p>
          <a:p>
            <a:r>
              <a:rPr lang="en-US" dirty="0"/>
              <a:t>Initial pressures set at upper bound estimate from dislocation punching: 200, 100, 50 MPa. </a:t>
            </a:r>
          </a:p>
          <a:p>
            <a:r>
              <a:rPr lang="en-US" dirty="0"/>
              <a:t>No significant change in bubble size</a:t>
            </a:r>
          </a:p>
        </p:txBody>
      </p:sp>
      <p:pic>
        <p:nvPicPr>
          <p:cNvPr id="6" name="Picture 5">
            <a:extLst>
              <a:ext uri="{FF2B5EF4-FFF2-40B4-BE49-F238E27FC236}">
                <a16:creationId xmlns:a16="http://schemas.microsoft.com/office/drawing/2014/main" id="{F4C3EA5B-AE84-4D4E-855D-FE9BD17E9525}"/>
              </a:ext>
            </a:extLst>
          </p:cNvPr>
          <p:cNvPicPr>
            <a:picLocks noChangeAspect="1"/>
          </p:cNvPicPr>
          <p:nvPr/>
        </p:nvPicPr>
        <p:blipFill>
          <a:blip r:embed="rId2"/>
          <a:stretch>
            <a:fillRect/>
          </a:stretch>
        </p:blipFill>
        <p:spPr>
          <a:xfrm>
            <a:off x="2546559" y="1067375"/>
            <a:ext cx="4050881" cy="3291840"/>
          </a:xfrm>
          <a:prstGeom prst="rect">
            <a:avLst/>
          </a:prstGeom>
        </p:spPr>
      </p:pic>
    </p:spTree>
    <p:extLst>
      <p:ext uri="{BB962C8B-B14F-4D97-AF65-F5344CB8AC3E}">
        <p14:creationId xmlns:p14="http://schemas.microsoft.com/office/powerpoint/2010/main" val="168367101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8B66F-B307-044F-A94D-76C6EC08F373}"/>
              </a:ext>
            </a:extLst>
          </p:cNvPr>
          <p:cNvSpPr>
            <a:spLocks noGrp="1"/>
          </p:cNvSpPr>
          <p:nvPr>
            <p:ph type="title"/>
          </p:nvPr>
        </p:nvSpPr>
        <p:spPr/>
        <p:txBody>
          <a:bodyPr/>
          <a:lstStyle/>
          <a:p>
            <a:r>
              <a:rPr lang="en-US" dirty="0"/>
              <a:t>Bubble response during LOCA transient</a:t>
            </a:r>
          </a:p>
        </p:txBody>
      </p:sp>
      <p:sp>
        <p:nvSpPr>
          <p:cNvPr id="3" name="Content Placeholder 2">
            <a:extLst>
              <a:ext uri="{FF2B5EF4-FFF2-40B4-BE49-F238E27FC236}">
                <a16:creationId xmlns:a16="http://schemas.microsoft.com/office/drawing/2014/main" id="{70E18C2D-121A-524B-AE72-DB9BA1541376}"/>
              </a:ext>
            </a:extLst>
          </p:cNvPr>
          <p:cNvSpPr>
            <a:spLocks noGrp="1"/>
          </p:cNvSpPr>
          <p:nvPr>
            <p:ph idx="1"/>
          </p:nvPr>
        </p:nvSpPr>
        <p:spPr>
          <a:xfrm>
            <a:off x="863605" y="4530247"/>
            <a:ext cx="7811737" cy="1545939"/>
          </a:xfrm>
        </p:spPr>
        <p:txBody>
          <a:bodyPr/>
          <a:lstStyle/>
          <a:p>
            <a:r>
              <a:rPr lang="en-US" dirty="0"/>
              <a:t>Vary external pressure at simulation domain boundary, </a:t>
            </a:r>
            <a:r>
              <a:rPr lang="en-US" i="1" dirty="0" err="1">
                <a:latin typeface="Times New Roman" panose="02020603050405020304" pitchFamily="18" charset="0"/>
                <a:cs typeface="Times New Roman" panose="02020603050405020304" pitchFamily="18" charset="0"/>
              </a:rPr>
              <a:t>P</a:t>
            </a:r>
            <a:r>
              <a:rPr lang="en-US" i="1" baseline="-25000" dirty="0" err="1">
                <a:latin typeface="Times New Roman" panose="02020603050405020304" pitchFamily="18" charset="0"/>
                <a:cs typeface="Times New Roman" panose="02020603050405020304" pitchFamily="18" charset="0"/>
              </a:rPr>
              <a:t>ext</a:t>
            </a:r>
            <a:r>
              <a:rPr lang="en-US" dirty="0"/>
              <a:t>, for constant bubble </a:t>
            </a:r>
            <a:r>
              <a:rPr lang="en-US" i="1" dirty="0">
                <a:latin typeface="Times New Roman" panose="02020603050405020304" pitchFamily="18" charset="0"/>
                <a:cs typeface="Times New Roman" panose="02020603050405020304" pitchFamily="18" charset="0"/>
              </a:rPr>
              <a:t>R</a:t>
            </a:r>
            <a:r>
              <a:rPr lang="en-US" dirty="0"/>
              <a:t> = 500 and </a:t>
            </a:r>
            <a:r>
              <a:rPr lang="en-US" i="1" dirty="0">
                <a:latin typeface="Times New Roman" panose="02020603050405020304" pitchFamily="18" charset="0"/>
                <a:cs typeface="Times New Roman" panose="02020603050405020304" pitchFamily="18" charset="0"/>
              </a:rPr>
              <a:t>P</a:t>
            </a:r>
            <a:r>
              <a:rPr lang="en-US" baseline="-25000" dirty="0">
                <a:latin typeface="Times New Roman" panose="02020603050405020304" pitchFamily="18" charset="0"/>
                <a:cs typeface="Times New Roman" panose="02020603050405020304" pitchFamily="18" charset="0"/>
              </a:rPr>
              <a:t>0</a:t>
            </a:r>
            <a:r>
              <a:rPr lang="en-US" dirty="0"/>
              <a:t> = 100 MPa</a:t>
            </a:r>
          </a:p>
          <a:p>
            <a:r>
              <a:rPr lang="en-US" dirty="0"/>
              <a:t>No significant size change; pressure transient unchanged</a:t>
            </a:r>
          </a:p>
          <a:p>
            <a:r>
              <a:rPr lang="en-US" i="1" dirty="0" err="1">
                <a:latin typeface="Times New Roman" panose="02020603050405020304" pitchFamily="18" charset="0"/>
                <a:cs typeface="Times New Roman" panose="02020603050405020304" pitchFamily="18" charset="0"/>
              </a:rPr>
              <a:t>P</a:t>
            </a:r>
            <a:r>
              <a:rPr lang="en-US" i="1" baseline="-25000" dirty="0" err="1">
                <a:latin typeface="Times New Roman" panose="02020603050405020304" pitchFamily="18" charset="0"/>
                <a:cs typeface="Times New Roman" panose="02020603050405020304" pitchFamily="18" charset="0"/>
              </a:rPr>
              <a:t>ext</a:t>
            </a:r>
            <a:r>
              <a:rPr lang="en-US" dirty="0"/>
              <a:t> may have a stronger impact on fracture behavior</a:t>
            </a:r>
          </a:p>
          <a:p>
            <a:endParaRPr lang="en-US" dirty="0"/>
          </a:p>
        </p:txBody>
      </p:sp>
      <p:pic>
        <p:nvPicPr>
          <p:cNvPr id="5" name="Picture 4">
            <a:extLst>
              <a:ext uri="{FF2B5EF4-FFF2-40B4-BE49-F238E27FC236}">
                <a16:creationId xmlns:a16="http://schemas.microsoft.com/office/drawing/2014/main" id="{F700E7F7-76E9-F945-8048-5FEFAE1563BB}"/>
              </a:ext>
            </a:extLst>
          </p:cNvPr>
          <p:cNvPicPr>
            <a:picLocks noChangeAspect="1"/>
          </p:cNvPicPr>
          <p:nvPr/>
        </p:nvPicPr>
        <p:blipFill>
          <a:blip r:embed="rId2"/>
          <a:stretch>
            <a:fillRect/>
          </a:stretch>
        </p:blipFill>
        <p:spPr>
          <a:xfrm>
            <a:off x="2253954" y="1140947"/>
            <a:ext cx="4178719" cy="3291840"/>
          </a:xfrm>
          <a:prstGeom prst="rect">
            <a:avLst/>
          </a:prstGeom>
        </p:spPr>
      </p:pic>
    </p:spTree>
    <p:extLst>
      <p:ext uri="{BB962C8B-B14F-4D97-AF65-F5344CB8AC3E}">
        <p14:creationId xmlns:p14="http://schemas.microsoft.com/office/powerpoint/2010/main" val="288524160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17CBB8-8053-1A4C-BB24-463343229A16}"/>
              </a:ext>
            </a:extLst>
          </p:cNvPr>
          <p:cNvSpPr>
            <a:spLocks noGrp="1"/>
          </p:cNvSpPr>
          <p:nvPr>
            <p:ph type="title"/>
          </p:nvPr>
        </p:nvSpPr>
        <p:spPr/>
        <p:txBody>
          <a:bodyPr/>
          <a:lstStyle/>
          <a:p>
            <a:r>
              <a:rPr lang="en-US" dirty="0"/>
              <a:t>Modeling fragmentation in high-burnup UO</a:t>
            </a:r>
            <a:r>
              <a:rPr lang="en-US" baseline="-25000" dirty="0"/>
              <a:t>2</a:t>
            </a:r>
            <a:r>
              <a:rPr lang="en-US" dirty="0"/>
              <a:t> using phase-field fracture</a:t>
            </a:r>
            <a:endParaRPr lang="en-US" baseline="-25000" dirty="0"/>
          </a:p>
        </p:txBody>
      </p:sp>
      <p:pic>
        <p:nvPicPr>
          <p:cNvPr id="4" name="Picture 3">
            <a:extLst>
              <a:ext uri="{FF2B5EF4-FFF2-40B4-BE49-F238E27FC236}">
                <a16:creationId xmlns:a16="http://schemas.microsoft.com/office/drawing/2014/main" id="{AD01B056-01FB-E147-8971-FDF9C8B94554}"/>
              </a:ext>
            </a:extLst>
          </p:cNvPr>
          <p:cNvPicPr>
            <a:picLocks noChangeAspect="1"/>
          </p:cNvPicPr>
          <p:nvPr/>
        </p:nvPicPr>
        <p:blipFill>
          <a:blip r:embed="rId3"/>
          <a:stretch>
            <a:fillRect/>
          </a:stretch>
        </p:blipFill>
        <p:spPr>
          <a:xfrm>
            <a:off x="3983856" y="3062800"/>
            <a:ext cx="2136718" cy="1691309"/>
          </a:xfrm>
          <a:prstGeom prst="rect">
            <a:avLst/>
          </a:prstGeom>
        </p:spPr>
      </p:pic>
      <p:pic>
        <p:nvPicPr>
          <p:cNvPr id="6" name="Picture 5" descr="A black ball on a white background&#10;&#10;Description automatically generated with medium confidence">
            <a:extLst>
              <a:ext uri="{FF2B5EF4-FFF2-40B4-BE49-F238E27FC236}">
                <a16:creationId xmlns:a16="http://schemas.microsoft.com/office/drawing/2014/main" id="{3EB8852F-D7E3-164F-BA24-62FF7F65402E}"/>
              </a:ext>
            </a:extLst>
          </p:cNvPr>
          <p:cNvPicPr>
            <a:picLocks noChangeAspect="1"/>
          </p:cNvPicPr>
          <p:nvPr/>
        </p:nvPicPr>
        <p:blipFill>
          <a:blip r:embed="rId4"/>
          <a:stretch>
            <a:fillRect/>
          </a:stretch>
        </p:blipFill>
        <p:spPr>
          <a:xfrm>
            <a:off x="4227969" y="1741422"/>
            <a:ext cx="1372884" cy="1480141"/>
          </a:xfrm>
          <a:prstGeom prst="rect">
            <a:avLst/>
          </a:prstGeom>
        </p:spPr>
      </p:pic>
      <p:pic>
        <p:nvPicPr>
          <p:cNvPr id="9" name="Picture 8" descr="Chart&#10;&#10;Description automatically generated">
            <a:extLst>
              <a:ext uri="{FF2B5EF4-FFF2-40B4-BE49-F238E27FC236}">
                <a16:creationId xmlns:a16="http://schemas.microsoft.com/office/drawing/2014/main" id="{EBAB6BF8-62DF-824C-8C3A-4B9CC65263E4}"/>
              </a:ext>
            </a:extLst>
          </p:cNvPr>
          <p:cNvPicPr>
            <a:picLocks noChangeAspect="1"/>
          </p:cNvPicPr>
          <p:nvPr/>
        </p:nvPicPr>
        <p:blipFill>
          <a:blip r:embed="rId5"/>
          <a:stretch>
            <a:fillRect/>
          </a:stretch>
        </p:blipFill>
        <p:spPr>
          <a:xfrm>
            <a:off x="115494" y="2467388"/>
            <a:ext cx="2534479" cy="1923222"/>
          </a:xfrm>
          <a:prstGeom prst="rect">
            <a:avLst/>
          </a:prstGeom>
        </p:spPr>
      </p:pic>
      <p:pic>
        <p:nvPicPr>
          <p:cNvPr id="15" name="Picture 14">
            <a:extLst>
              <a:ext uri="{FF2B5EF4-FFF2-40B4-BE49-F238E27FC236}">
                <a16:creationId xmlns:a16="http://schemas.microsoft.com/office/drawing/2014/main" id="{679DCE55-EC95-4D47-8AA1-78F25FB5FB77}"/>
              </a:ext>
            </a:extLst>
          </p:cNvPr>
          <p:cNvPicPr>
            <a:picLocks noChangeAspect="1"/>
          </p:cNvPicPr>
          <p:nvPr/>
        </p:nvPicPr>
        <p:blipFill rotWithShape="1">
          <a:blip r:embed="rId6"/>
          <a:srcRect l="13955" t="13040" r="17112" b="15421"/>
          <a:stretch/>
        </p:blipFill>
        <p:spPr>
          <a:xfrm>
            <a:off x="6536518" y="2266273"/>
            <a:ext cx="2346341" cy="2325454"/>
          </a:xfrm>
          <a:prstGeom prst="rect">
            <a:avLst/>
          </a:prstGeom>
        </p:spPr>
      </p:pic>
      <p:pic>
        <p:nvPicPr>
          <p:cNvPr id="19" name="Picture 18" descr="Timeline&#10;&#10;Description automatically generated">
            <a:extLst>
              <a:ext uri="{FF2B5EF4-FFF2-40B4-BE49-F238E27FC236}">
                <a16:creationId xmlns:a16="http://schemas.microsoft.com/office/drawing/2014/main" id="{2278993F-94F0-D04C-B210-B9F76DE74312}"/>
              </a:ext>
            </a:extLst>
          </p:cNvPr>
          <p:cNvPicPr>
            <a:picLocks noChangeAspect="1"/>
          </p:cNvPicPr>
          <p:nvPr/>
        </p:nvPicPr>
        <p:blipFill>
          <a:blip r:embed="rId7"/>
          <a:stretch>
            <a:fillRect/>
          </a:stretch>
        </p:blipFill>
        <p:spPr>
          <a:xfrm>
            <a:off x="2747704" y="1731299"/>
            <a:ext cx="655205" cy="4052811"/>
          </a:xfrm>
          <a:prstGeom prst="rect">
            <a:avLst/>
          </a:prstGeom>
        </p:spPr>
      </p:pic>
      <p:pic>
        <p:nvPicPr>
          <p:cNvPr id="23" name="Picture 22" descr="Chart&#10;&#10;Description automatically generated with low confidence">
            <a:extLst>
              <a:ext uri="{FF2B5EF4-FFF2-40B4-BE49-F238E27FC236}">
                <a16:creationId xmlns:a16="http://schemas.microsoft.com/office/drawing/2014/main" id="{B846FDBE-B82B-324E-A5E0-3628246253F8}"/>
              </a:ext>
            </a:extLst>
          </p:cNvPr>
          <p:cNvPicPr>
            <a:picLocks noChangeAspect="1"/>
          </p:cNvPicPr>
          <p:nvPr/>
        </p:nvPicPr>
        <p:blipFill>
          <a:blip r:embed="rId8"/>
          <a:stretch>
            <a:fillRect/>
          </a:stretch>
        </p:blipFill>
        <p:spPr>
          <a:xfrm>
            <a:off x="640896" y="4790407"/>
            <a:ext cx="433829" cy="861874"/>
          </a:xfrm>
          <a:prstGeom prst="rect">
            <a:avLst/>
          </a:prstGeom>
        </p:spPr>
      </p:pic>
      <p:pic>
        <p:nvPicPr>
          <p:cNvPr id="21" name="Picture 20" descr="Logo&#10;&#10;Description automatically generated">
            <a:extLst>
              <a:ext uri="{FF2B5EF4-FFF2-40B4-BE49-F238E27FC236}">
                <a16:creationId xmlns:a16="http://schemas.microsoft.com/office/drawing/2014/main" id="{A4E0BE1E-573A-1A43-B9CE-C5020C026534}"/>
              </a:ext>
            </a:extLst>
          </p:cNvPr>
          <p:cNvPicPr>
            <a:picLocks noChangeAspect="1"/>
          </p:cNvPicPr>
          <p:nvPr/>
        </p:nvPicPr>
        <p:blipFill>
          <a:blip r:embed="rId9"/>
          <a:stretch>
            <a:fillRect/>
          </a:stretch>
        </p:blipFill>
        <p:spPr>
          <a:xfrm>
            <a:off x="1074724" y="5019011"/>
            <a:ext cx="1306430" cy="300207"/>
          </a:xfrm>
          <a:prstGeom prst="rect">
            <a:avLst/>
          </a:prstGeom>
        </p:spPr>
      </p:pic>
      <p:pic>
        <p:nvPicPr>
          <p:cNvPr id="24" name="Picture 23">
            <a:extLst>
              <a:ext uri="{FF2B5EF4-FFF2-40B4-BE49-F238E27FC236}">
                <a16:creationId xmlns:a16="http://schemas.microsoft.com/office/drawing/2014/main" id="{0D472416-AD9D-344B-A0A3-34730FD6F1F9}"/>
              </a:ext>
            </a:extLst>
          </p:cNvPr>
          <p:cNvPicPr>
            <a:picLocks noChangeAspect="1"/>
          </p:cNvPicPr>
          <p:nvPr/>
        </p:nvPicPr>
        <p:blipFill>
          <a:blip r:embed="rId10"/>
          <a:stretch>
            <a:fillRect/>
          </a:stretch>
        </p:blipFill>
        <p:spPr>
          <a:xfrm>
            <a:off x="7168022" y="5039993"/>
            <a:ext cx="1280895" cy="258245"/>
          </a:xfrm>
          <a:prstGeom prst="rect">
            <a:avLst/>
          </a:prstGeom>
        </p:spPr>
      </p:pic>
      <p:pic>
        <p:nvPicPr>
          <p:cNvPr id="12292" name="Picture 4" descr="nuclear fuel performance, code, modeling and simulation, microstructure, engineering, binary, thermodynamic, kinetic, Marmot">
            <a:extLst>
              <a:ext uri="{FF2B5EF4-FFF2-40B4-BE49-F238E27FC236}">
                <a16:creationId xmlns:a16="http://schemas.microsoft.com/office/drawing/2014/main" id="{1E927652-56B9-0749-8E91-5120673E4AE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423931" y="4770094"/>
            <a:ext cx="1153323" cy="918647"/>
          </a:xfrm>
          <a:prstGeom prst="rect">
            <a:avLst/>
          </a:prstGeom>
          <a:noFill/>
          <a:extLst>
            <a:ext uri="{909E8E84-426E-40DD-AFC4-6F175D3DCCD1}">
              <a14:hiddenFill xmlns:a14="http://schemas.microsoft.com/office/drawing/2010/main">
                <a:solidFill>
                  <a:srgbClr val="FFFFFF"/>
                </a:solidFill>
              </a14:hiddenFill>
            </a:ext>
          </a:extLst>
        </p:spPr>
      </p:pic>
      <p:sp>
        <p:nvSpPr>
          <p:cNvPr id="30" name="Curved Down Arrow 29">
            <a:extLst>
              <a:ext uri="{FF2B5EF4-FFF2-40B4-BE49-F238E27FC236}">
                <a16:creationId xmlns:a16="http://schemas.microsoft.com/office/drawing/2014/main" id="{E26FB9FF-33F7-E746-9EA7-9FEF7A4DAC48}"/>
              </a:ext>
            </a:extLst>
          </p:cNvPr>
          <p:cNvSpPr/>
          <p:nvPr/>
        </p:nvSpPr>
        <p:spPr>
          <a:xfrm>
            <a:off x="3157465" y="2420317"/>
            <a:ext cx="985185" cy="240205"/>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Curved Down Arrow 32">
            <a:extLst>
              <a:ext uri="{FF2B5EF4-FFF2-40B4-BE49-F238E27FC236}">
                <a16:creationId xmlns:a16="http://schemas.microsoft.com/office/drawing/2014/main" id="{60E8E80C-26DE-3E4D-98C8-9F1218BC9578}"/>
              </a:ext>
            </a:extLst>
          </p:cNvPr>
          <p:cNvSpPr/>
          <p:nvPr/>
        </p:nvSpPr>
        <p:spPr>
          <a:xfrm>
            <a:off x="5551333" y="2347286"/>
            <a:ext cx="985185" cy="240205"/>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1" name="TextBox 30">
            <a:extLst>
              <a:ext uri="{FF2B5EF4-FFF2-40B4-BE49-F238E27FC236}">
                <a16:creationId xmlns:a16="http://schemas.microsoft.com/office/drawing/2014/main" id="{BC14B5B5-6F1B-9140-8ABB-662384F79A19}"/>
              </a:ext>
            </a:extLst>
          </p:cNvPr>
          <p:cNvSpPr txBox="1"/>
          <p:nvPr/>
        </p:nvSpPr>
        <p:spPr>
          <a:xfrm>
            <a:off x="3075341" y="2103892"/>
            <a:ext cx="1220206" cy="300082"/>
          </a:xfrm>
          <a:prstGeom prst="rect">
            <a:avLst/>
          </a:prstGeom>
          <a:noFill/>
        </p:spPr>
        <p:txBody>
          <a:bodyPr wrap="none" rtlCol="0">
            <a:spAutoFit/>
          </a:bodyPr>
          <a:lstStyle/>
          <a:p>
            <a:r>
              <a:rPr lang="en-US" sz="1350" b="1" dirty="0">
                <a:solidFill>
                  <a:schemeClr val="accent4"/>
                </a:solidFill>
                <a:latin typeface="Arial" panose="020B0604020202020204" pitchFamily="34" charset="0"/>
                <a:cs typeface="Arial" panose="020B0604020202020204" pitchFamily="34" charset="0"/>
              </a:rPr>
              <a:t>Temperature</a:t>
            </a:r>
          </a:p>
        </p:txBody>
      </p:sp>
      <p:sp>
        <p:nvSpPr>
          <p:cNvPr id="35" name="TextBox 34">
            <a:extLst>
              <a:ext uri="{FF2B5EF4-FFF2-40B4-BE49-F238E27FC236}">
                <a16:creationId xmlns:a16="http://schemas.microsoft.com/office/drawing/2014/main" id="{2053B256-6CF1-144F-8BB6-948F8070E42F}"/>
              </a:ext>
            </a:extLst>
          </p:cNvPr>
          <p:cNvSpPr txBox="1"/>
          <p:nvPr/>
        </p:nvSpPr>
        <p:spPr>
          <a:xfrm>
            <a:off x="5577254" y="1993455"/>
            <a:ext cx="925253" cy="300082"/>
          </a:xfrm>
          <a:prstGeom prst="rect">
            <a:avLst/>
          </a:prstGeom>
          <a:noFill/>
        </p:spPr>
        <p:txBody>
          <a:bodyPr wrap="none" rtlCol="0">
            <a:spAutoFit/>
          </a:bodyPr>
          <a:lstStyle/>
          <a:p>
            <a:r>
              <a:rPr lang="en-US" sz="1350" b="1" dirty="0">
                <a:solidFill>
                  <a:schemeClr val="accent4"/>
                </a:solidFill>
                <a:latin typeface="Arial" panose="020B0604020202020204" pitchFamily="34" charset="0"/>
                <a:cs typeface="Arial" panose="020B0604020202020204" pitchFamily="34" charset="0"/>
              </a:rPr>
              <a:t>Pressure</a:t>
            </a:r>
          </a:p>
        </p:txBody>
      </p:sp>
      <p:pic>
        <p:nvPicPr>
          <p:cNvPr id="26" name="Picture 25" descr="A black and white logo&#10;&#10;Description automatically generated with low confidence">
            <a:extLst>
              <a:ext uri="{FF2B5EF4-FFF2-40B4-BE49-F238E27FC236}">
                <a16:creationId xmlns:a16="http://schemas.microsoft.com/office/drawing/2014/main" id="{57A357D0-BF70-0B44-B459-6A82EF623369}"/>
              </a:ext>
            </a:extLst>
          </p:cNvPr>
          <p:cNvPicPr>
            <a:picLocks noChangeAspect="1"/>
          </p:cNvPicPr>
          <p:nvPr/>
        </p:nvPicPr>
        <p:blipFill>
          <a:blip r:embed="rId12"/>
          <a:stretch>
            <a:fillRect/>
          </a:stretch>
        </p:blipFill>
        <p:spPr>
          <a:xfrm>
            <a:off x="4248876" y="5444035"/>
            <a:ext cx="1546591" cy="335773"/>
          </a:xfrm>
          <a:prstGeom prst="rect">
            <a:avLst/>
          </a:prstGeom>
        </p:spPr>
      </p:pic>
    </p:spTree>
    <p:extLst>
      <p:ext uri="{BB962C8B-B14F-4D97-AF65-F5344CB8AC3E}">
        <p14:creationId xmlns:p14="http://schemas.microsoft.com/office/powerpoint/2010/main" val="161353416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A picture containing graphical user interface&#10;&#10;Description automatically generated">
            <a:extLst>
              <a:ext uri="{FF2B5EF4-FFF2-40B4-BE49-F238E27FC236}">
                <a16:creationId xmlns:a16="http://schemas.microsoft.com/office/drawing/2014/main" id="{81773953-9335-6D41-AA58-5366861715D9}"/>
              </a:ext>
            </a:extLst>
          </p:cNvPr>
          <p:cNvPicPr>
            <a:picLocks noGrp="1" noChangeAspect="1"/>
          </p:cNvPicPr>
          <p:nvPr>
            <p:ph idx="1"/>
          </p:nvPr>
        </p:nvPicPr>
        <p:blipFill rotWithShape="1">
          <a:blip r:embed="rId3"/>
          <a:srcRect l="3170"/>
          <a:stretch/>
        </p:blipFill>
        <p:spPr>
          <a:xfrm>
            <a:off x="387811" y="1901990"/>
            <a:ext cx="2689370" cy="2538573"/>
          </a:xfrm>
        </p:spPr>
      </p:pic>
      <p:pic>
        <p:nvPicPr>
          <p:cNvPr id="10" name="Picture 9" descr="A picture containing diagram&#10;&#10;Description automatically generated">
            <a:extLst>
              <a:ext uri="{FF2B5EF4-FFF2-40B4-BE49-F238E27FC236}">
                <a16:creationId xmlns:a16="http://schemas.microsoft.com/office/drawing/2014/main" id="{3D46AEE4-6711-EB40-8F34-0A5FB8B2F8DB}"/>
              </a:ext>
            </a:extLst>
          </p:cNvPr>
          <p:cNvPicPr>
            <a:picLocks noChangeAspect="1"/>
          </p:cNvPicPr>
          <p:nvPr/>
        </p:nvPicPr>
        <p:blipFill rotWithShape="1">
          <a:blip r:embed="rId4"/>
          <a:srcRect l="2663"/>
          <a:stretch/>
        </p:blipFill>
        <p:spPr>
          <a:xfrm>
            <a:off x="3322100" y="1871148"/>
            <a:ext cx="2777394" cy="2608019"/>
          </a:xfrm>
          <a:prstGeom prst="rect">
            <a:avLst/>
          </a:prstGeom>
        </p:spPr>
      </p:pic>
      <p:pic>
        <p:nvPicPr>
          <p:cNvPr id="12" name="Picture 11" descr="A picture containing shape&#10;&#10;Description automatically generated">
            <a:extLst>
              <a:ext uri="{FF2B5EF4-FFF2-40B4-BE49-F238E27FC236}">
                <a16:creationId xmlns:a16="http://schemas.microsoft.com/office/drawing/2014/main" id="{9970C92D-CB05-6A4D-947D-15745A04E3B4}"/>
              </a:ext>
            </a:extLst>
          </p:cNvPr>
          <p:cNvPicPr>
            <a:picLocks noChangeAspect="1"/>
          </p:cNvPicPr>
          <p:nvPr/>
        </p:nvPicPr>
        <p:blipFill rotWithShape="1">
          <a:blip r:embed="rId5"/>
          <a:srcRect l="3127"/>
          <a:stretch/>
        </p:blipFill>
        <p:spPr>
          <a:xfrm>
            <a:off x="6366956" y="1867266"/>
            <a:ext cx="2727338" cy="2573297"/>
          </a:xfrm>
          <a:prstGeom prst="rect">
            <a:avLst/>
          </a:prstGeom>
        </p:spPr>
      </p:pic>
      <p:sp>
        <p:nvSpPr>
          <p:cNvPr id="2" name="Title 1">
            <a:extLst>
              <a:ext uri="{FF2B5EF4-FFF2-40B4-BE49-F238E27FC236}">
                <a16:creationId xmlns:a16="http://schemas.microsoft.com/office/drawing/2014/main" id="{2317CBB8-8053-1A4C-BB24-463343229A16}"/>
              </a:ext>
            </a:extLst>
          </p:cNvPr>
          <p:cNvSpPr>
            <a:spLocks noGrp="1"/>
          </p:cNvSpPr>
          <p:nvPr>
            <p:ph type="title"/>
          </p:nvPr>
        </p:nvSpPr>
        <p:spPr/>
        <p:txBody>
          <a:bodyPr/>
          <a:lstStyle/>
          <a:p>
            <a:r>
              <a:rPr lang="en-US" dirty="0"/>
              <a:t>External pressure</a:t>
            </a:r>
          </a:p>
        </p:txBody>
      </p:sp>
      <p:pic>
        <p:nvPicPr>
          <p:cNvPr id="14" name="Picture 13">
            <a:extLst>
              <a:ext uri="{FF2B5EF4-FFF2-40B4-BE49-F238E27FC236}">
                <a16:creationId xmlns:a16="http://schemas.microsoft.com/office/drawing/2014/main" id="{24C131A8-3C31-6E45-8BDB-452AE1862235}"/>
              </a:ext>
            </a:extLst>
          </p:cNvPr>
          <p:cNvPicPr>
            <a:picLocks noChangeAspect="1"/>
          </p:cNvPicPr>
          <p:nvPr/>
        </p:nvPicPr>
        <p:blipFill>
          <a:blip r:embed="rId6"/>
          <a:stretch>
            <a:fillRect/>
          </a:stretch>
        </p:blipFill>
        <p:spPr>
          <a:xfrm>
            <a:off x="215349" y="4330080"/>
            <a:ext cx="2328518" cy="1937717"/>
          </a:xfrm>
          <a:prstGeom prst="rect">
            <a:avLst/>
          </a:prstGeom>
        </p:spPr>
      </p:pic>
      <p:pic>
        <p:nvPicPr>
          <p:cNvPr id="15" name="Picture 14">
            <a:extLst>
              <a:ext uri="{FF2B5EF4-FFF2-40B4-BE49-F238E27FC236}">
                <a16:creationId xmlns:a16="http://schemas.microsoft.com/office/drawing/2014/main" id="{9651E04F-FF9D-4D4A-86EE-5BDB9D0AD542}"/>
              </a:ext>
            </a:extLst>
          </p:cNvPr>
          <p:cNvPicPr>
            <a:picLocks noChangeAspect="1"/>
          </p:cNvPicPr>
          <p:nvPr/>
        </p:nvPicPr>
        <p:blipFill>
          <a:blip r:embed="rId7"/>
          <a:stretch>
            <a:fillRect/>
          </a:stretch>
        </p:blipFill>
        <p:spPr>
          <a:xfrm>
            <a:off x="3201394" y="4340971"/>
            <a:ext cx="2370674" cy="1972799"/>
          </a:xfrm>
          <a:prstGeom prst="rect">
            <a:avLst/>
          </a:prstGeom>
        </p:spPr>
      </p:pic>
      <p:pic>
        <p:nvPicPr>
          <p:cNvPr id="16" name="Picture 15">
            <a:extLst>
              <a:ext uri="{FF2B5EF4-FFF2-40B4-BE49-F238E27FC236}">
                <a16:creationId xmlns:a16="http://schemas.microsoft.com/office/drawing/2014/main" id="{F89AE156-86CE-734B-A17B-4768467A3822}"/>
              </a:ext>
            </a:extLst>
          </p:cNvPr>
          <p:cNvPicPr>
            <a:picLocks noChangeAspect="1"/>
          </p:cNvPicPr>
          <p:nvPr/>
        </p:nvPicPr>
        <p:blipFill>
          <a:blip r:embed="rId8"/>
          <a:stretch>
            <a:fillRect/>
          </a:stretch>
        </p:blipFill>
        <p:spPr>
          <a:xfrm>
            <a:off x="6252748" y="4340971"/>
            <a:ext cx="2370674" cy="1972799"/>
          </a:xfrm>
          <a:prstGeom prst="rect">
            <a:avLst/>
          </a:prstGeom>
        </p:spPr>
      </p:pic>
      <p:sp>
        <p:nvSpPr>
          <p:cNvPr id="17" name="TextBox 16">
            <a:extLst>
              <a:ext uri="{FF2B5EF4-FFF2-40B4-BE49-F238E27FC236}">
                <a16:creationId xmlns:a16="http://schemas.microsoft.com/office/drawing/2014/main" id="{EE92512D-2046-9D49-8C08-1E27F13FA95B}"/>
              </a:ext>
            </a:extLst>
          </p:cNvPr>
          <p:cNvSpPr txBox="1"/>
          <p:nvPr/>
        </p:nvSpPr>
        <p:spPr>
          <a:xfrm>
            <a:off x="532515" y="3977582"/>
            <a:ext cx="2238113" cy="300082"/>
          </a:xfrm>
          <a:prstGeom prst="rect">
            <a:avLst/>
          </a:prstGeom>
          <a:noFill/>
        </p:spPr>
        <p:txBody>
          <a:bodyPr wrap="none" rtlCol="0">
            <a:spAutoFit/>
          </a:bodyPr>
          <a:lstStyle/>
          <a:p>
            <a:r>
              <a:rPr lang="en-US" sz="1350" dirty="0"/>
              <a:t>External pressure = 0 MPa</a:t>
            </a:r>
          </a:p>
        </p:txBody>
      </p:sp>
      <p:sp>
        <p:nvSpPr>
          <p:cNvPr id="18" name="TextBox 17">
            <a:extLst>
              <a:ext uri="{FF2B5EF4-FFF2-40B4-BE49-F238E27FC236}">
                <a16:creationId xmlns:a16="http://schemas.microsoft.com/office/drawing/2014/main" id="{1C8F5AF6-A0F8-AC49-B24D-B30DB4F08C90}"/>
              </a:ext>
            </a:extLst>
          </p:cNvPr>
          <p:cNvSpPr txBox="1"/>
          <p:nvPr/>
        </p:nvSpPr>
        <p:spPr>
          <a:xfrm>
            <a:off x="3514725" y="4011813"/>
            <a:ext cx="2334293" cy="300082"/>
          </a:xfrm>
          <a:prstGeom prst="rect">
            <a:avLst/>
          </a:prstGeom>
          <a:noFill/>
        </p:spPr>
        <p:txBody>
          <a:bodyPr wrap="none" rtlCol="0">
            <a:spAutoFit/>
          </a:bodyPr>
          <a:lstStyle/>
          <a:p>
            <a:r>
              <a:rPr lang="en-US" sz="1350" dirty="0"/>
              <a:t>External pressure = 30 MPa</a:t>
            </a:r>
          </a:p>
        </p:txBody>
      </p:sp>
      <p:sp>
        <p:nvSpPr>
          <p:cNvPr id="19" name="TextBox 18">
            <a:extLst>
              <a:ext uri="{FF2B5EF4-FFF2-40B4-BE49-F238E27FC236}">
                <a16:creationId xmlns:a16="http://schemas.microsoft.com/office/drawing/2014/main" id="{E3CC17FD-7E0A-4845-8E84-B33E84E71E73}"/>
              </a:ext>
            </a:extLst>
          </p:cNvPr>
          <p:cNvSpPr txBox="1"/>
          <p:nvPr/>
        </p:nvSpPr>
        <p:spPr>
          <a:xfrm>
            <a:off x="6512667" y="3977582"/>
            <a:ext cx="2334293" cy="300082"/>
          </a:xfrm>
          <a:prstGeom prst="rect">
            <a:avLst/>
          </a:prstGeom>
          <a:noFill/>
        </p:spPr>
        <p:txBody>
          <a:bodyPr wrap="none" rtlCol="0">
            <a:spAutoFit/>
          </a:bodyPr>
          <a:lstStyle/>
          <a:p>
            <a:r>
              <a:rPr lang="en-US" sz="1350" dirty="0"/>
              <a:t>External pressure = 60 MPa</a:t>
            </a:r>
          </a:p>
        </p:txBody>
      </p:sp>
      <p:sp>
        <p:nvSpPr>
          <p:cNvPr id="13" name="Content Placeholder 2">
            <a:extLst>
              <a:ext uri="{FF2B5EF4-FFF2-40B4-BE49-F238E27FC236}">
                <a16:creationId xmlns:a16="http://schemas.microsoft.com/office/drawing/2014/main" id="{214B20BF-61FE-EF46-8CE8-159D01C244FD}"/>
              </a:ext>
            </a:extLst>
          </p:cNvPr>
          <p:cNvSpPr txBox="1">
            <a:spLocks/>
          </p:cNvSpPr>
          <p:nvPr/>
        </p:nvSpPr>
        <p:spPr>
          <a:xfrm>
            <a:off x="863599" y="1249432"/>
            <a:ext cx="7811737" cy="432131"/>
          </a:xfrm>
          <a:prstGeom prst="rect">
            <a:avLst/>
          </a:prstGeom>
        </p:spPr>
        <p:txBody>
          <a:bodyPr vert="horz" lIns="0" tIns="0" rIns="91440" bIns="45720" rtlCol="0">
            <a:noAutofit/>
          </a:bodyPr>
          <a:lstStyle>
            <a:lvl1pPr marL="228573" indent="-228573" algn="l" defTabSz="914286" rtl="0" eaLnBrk="1" latinLnBrk="0" hangingPunct="1">
              <a:lnSpc>
                <a:spcPct val="90000"/>
              </a:lnSpc>
              <a:spcBef>
                <a:spcPts val="1000"/>
              </a:spcBef>
              <a:buClr>
                <a:schemeClr val="bg2"/>
              </a:buClr>
              <a:buFont typeface="Arial" panose="020B0604020202020204" pitchFamily="34" charset="0"/>
              <a:buChar char="•"/>
              <a:defRPr sz="2000" b="0" i="0" kern="1200">
                <a:solidFill>
                  <a:schemeClr val="tx2"/>
                </a:solidFill>
                <a:latin typeface="Arial" panose="020B0604020202020204" pitchFamily="34" charset="0"/>
                <a:ea typeface="+mn-ea"/>
                <a:cs typeface="Arial" panose="020B0604020202020204" pitchFamily="34" charset="0"/>
              </a:defRPr>
            </a:lvl1pPr>
            <a:lvl2pPr marL="685718" indent="-228573" algn="l" defTabSz="914286" rtl="0" eaLnBrk="1" latinLnBrk="0" hangingPunct="1">
              <a:lnSpc>
                <a:spcPct val="90000"/>
              </a:lnSpc>
              <a:spcBef>
                <a:spcPts val="500"/>
              </a:spcBef>
              <a:buClr>
                <a:schemeClr val="bg2"/>
              </a:buClr>
              <a:buFont typeface="Arial" panose="020B0604020202020204" pitchFamily="34" charset="0"/>
              <a:buChar char="−"/>
              <a:defRPr sz="2000" b="0" i="0" kern="1200">
                <a:solidFill>
                  <a:schemeClr val="tx2"/>
                </a:solidFill>
                <a:latin typeface="Arial" panose="020B0604020202020204" pitchFamily="34" charset="0"/>
                <a:ea typeface="+mn-ea"/>
                <a:cs typeface="Arial" panose="020B0604020202020204" pitchFamily="34" charset="0"/>
              </a:defRPr>
            </a:lvl2pPr>
            <a:lvl3pPr marL="1142858" indent="-228573" algn="l" defTabSz="914286" rtl="0" eaLnBrk="1" latinLnBrk="0" hangingPunct="1">
              <a:lnSpc>
                <a:spcPct val="90000"/>
              </a:lnSpc>
              <a:spcBef>
                <a:spcPts val="500"/>
              </a:spcBef>
              <a:buClr>
                <a:schemeClr val="bg2"/>
              </a:buClr>
              <a:buFont typeface="Arial" panose="020B0604020202020204" pitchFamily="34" charset="0"/>
              <a:buChar char="•"/>
              <a:defRPr sz="2000" b="0" i="0" kern="1200">
                <a:solidFill>
                  <a:schemeClr val="tx2"/>
                </a:solidFill>
                <a:latin typeface="Arial" panose="020B0604020202020204" pitchFamily="34" charset="0"/>
                <a:ea typeface="+mn-ea"/>
                <a:cs typeface="Arial" panose="020B0604020202020204" pitchFamily="34" charset="0"/>
              </a:defRPr>
            </a:lvl3pPr>
            <a:lvl4pPr marL="1600000" indent="-228573" algn="l" defTabSz="914286" rtl="0" eaLnBrk="1" latinLnBrk="0" hangingPunct="1">
              <a:lnSpc>
                <a:spcPct val="90000"/>
              </a:lnSpc>
              <a:spcBef>
                <a:spcPts val="500"/>
              </a:spcBef>
              <a:buClr>
                <a:schemeClr val="bg2"/>
              </a:buClr>
              <a:buFont typeface="Arial" panose="020B0604020202020204" pitchFamily="34" charset="0"/>
              <a:buChar char="−"/>
              <a:defRPr sz="2000" b="0" i="0" kern="1200">
                <a:solidFill>
                  <a:schemeClr val="tx2"/>
                </a:solidFill>
                <a:latin typeface="Arial" panose="020B0604020202020204" pitchFamily="34" charset="0"/>
                <a:ea typeface="+mn-ea"/>
                <a:cs typeface="Arial" panose="020B0604020202020204" pitchFamily="34" charset="0"/>
              </a:defRPr>
            </a:lvl4pPr>
            <a:lvl5pPr marL="2057143" indent="-228573" algn="l" defTabSz="914286" rtl="0" eaLnBrk="1" latinLnBrk="0" hangingPunct="1">
              <a:lnSpc>
                <a:spcPct val="90000"/>
              </a:lnSpc>
              <a:spcBef>
                <a:spcPts val="500"/>
              </a:spcBef>
              <a:buClr>
                <a:schemeClr val="bg2"/>
              </a:buClr>
              <a:buFont typeface="Arial" panose="020B0604020202020204" pitchFamily="34" charset="0"/>
              <a:buChar char="•"/>
              <a:defRPr sz="2000" b="0" i="0" kern="1200">
                <a:solidFill>
                  <a:schemeClr val="tx2"/>
                </a:solidFill>
                <a:latin typeface="Arial" panose="020B0604020202020204" pitchFamily="34" charset="0"/>
                <a:ea typeface="+mn-ea"/>
                <a:cs typeface="Arial" panose="020B0604020202020204" pitchFamily="34" charset="0"/>
              </a:defRPr>
            </a:lvl5pPr>
            <a:lvl6pPr marL="2514286" indent="-228573" algn="l" defTabSz="91428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430" indent="-228573" algn="l" defTabSz="91428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573" indent="-228573" algn="l" defTabSz="91428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718" indent="-228573" algn="l" defTabSz="91428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External restraint pressure significantly affects the gas pressure at which fracture occurs </a:t>
            </a:r>
          </a:p>
        </p:txBody>
      </p:sp>
    </p:spTree>
    <p:extLst>
      <p:ext uri="{BB962C8B-B14F-4D97-AF65-F5344CB8AC3E}">
        <p14:creationId xmlns:p14="http://schemas.microsoft.com/office/powerpoint/2010/main" val="101148410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0413084-D326-F54D-A720-6E46C63938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55762" y="4932157"/>
            <a:ext cx="4487888" cy="1029210"/>
          </a:xfrm>
          <a:prstGeom prst="rect">
            <a:avLst/>
          </a:prstGeom>
        </p:spPr>
      </p:pic>
      <p:pic>
        <p:nvPicPr>
          <p:cNvPr id="14" name="Picture 13">
            <a:extLst>
              <a:ext uri="{FF2B5EF4-FFF2-40B4-BE49-F238E27FC236}">
                <a16:creationId xmlns:a16="http://schemas.microsoft.com/office/drawing/2014/main" id="{C5A8372A-A206-064A-9956-07749084A995}"/>
              </a:ext>
            </a:extLst>
          </p:cNvPr>
          <p:cNvPicPr>
            <a:picLocks noChangeAspect="1"/>
          </p:cNvPicPr>
          <p:nvPr/>
        </p:nvPicPr>
        <p:blipFill>
          <a:blip r:embed="rId4"/>
          <a:stretch>
            <a:fillRect/>
          </a:stretch>
        </p:blipFill>
        <p:spPr>
          <a:xfrm>
            <a:off x="4572000" y="1506417"/>
            <a:ext cx="4041434" cy="3522783"/>
          </a:xfrm>
          <a:prstGeom prst="rect">
            <a:avLst/>
          </a:prstGeom>
        </p:spPr>
      </p:pic>
      <p:sp>
        <p:nvSpPr>
          <p:cNvPr id="2" name="Title 1">
            <a:extLst>
              <a:ext uri="{FF2B5EF4-FFF2-40B4-BE49-F238E27FC236}">
                <a16:creationId xmlns:a16="http://schemas.microsoft.com/office/drawing/2014/main" id="{FAE23084-2C57-4040-BD84-DC00112DE693}"/>
              </a:ext>
            </a:extLst>
          </p:cNvPr>
          <p:cNvSpPr>
            <a:spLocks noGrp="1"/>
          </p:cNvSpPr>
          <p:nvPr>
            <p:ph type="title"/>
          </p:nvPr>
        </p:nvSpPr>
        <p:spPr/>
        <p:txBody>
          <a:bodyPr/>
          <a:lstStyle/>
          <a:p>
            <a:r>
              <a:rPr lang="en-US"/>
              <a:t>Determine BISON pulverization criterion based on phase-field modeling</a:t>
            </a:r>
          </a:p>
        </p:txBody>
      </p:sp>
      <p:sp>
        <p:nvSpPr>
          <p:cNvPr id="3" name="Text Placeholder 2">
            <a:extLst>
              <a:ext uri="{FF2B5EF4-FFF2-40B4-BE49-F238E27FC236}">
                <a16:creationId xmlns:a16="http://schemas.microsoft.com/office/drawing/2014/main" id="{1E3ED2BE-FBDA-4B47-B39F-E83560BEBF35}"/>
              </a:ext>
            </a:extLst>
          </p:cNvPr>
          <p:cNvSpPr>
            <a:spLocks noGrp="1"/>
          </p:cNvSpPr>
          <p:nvPr>
            <p:ph idx="1"/>
          </p:nvPr>
        </p:nvSpPr>
        <p:spPr/>
        <p:txBody>
          <a:bodyPr/>
          <a:lstStyle/>
          <a:p>
            <a:pPr marL="600075" lvl="1" indent="-257175">
              <a:buAutoNum type="arabicPeriod"/>
            </a:pPr>
            <a:endParaRPr lang="en-US"/>
          </a:p>
          <a:p>
            <a:pPr marL="257175" indent="-257175">
              <a:buAutoNum type="arabicPeriod"/>
            </a:pPr>
            <a:endParaRPr lang="en-US"/>
          </a:p>
        </p:txBody>
      </p:sp>
      <mc:AlternateContent xmlns:mc="http://schemas.openxmlformats.org/markup-compatibility/2006" xmlns:a14="http://schemas.microsoft.com/office/drawing/2010/main">
        <mc:Choice Requires="a14">
          <p:sp>
            <p:nvSpPr>
              <p:cNvPr id="4" name="Text Placeholder 2">
                <a:extLst>
                  <a:ext uri="{FF2B5EF4-FFF2-40B4-BE49-F238E27FC236}">
                    <a16:creationId xmlns:a16="http://schemas.microsoft.com/office/drawing/2014/main" id="{D161ADCD-4AB9-8543-ACC5-83B261E3EE1F}"/>
                  </a:ext>
                </a:extLst>
              </p:cNvPr>
              <p:cNvSpPr txBox="1">
                <a:spLocks/>
              </p:cNvSpPr>
              <p:nvPr/>
            </p:nvSpPr>
            <p:spPr>
              <a:xfrm>
                <a:off x="114300" y="1439195"/>
                <a:ext cx="8915400" cy="1015663"/>
              </a:xfrm>
              <a:prstGeom prst="rect">
                <a:avLst/>
              </a:prstGeom>
            </p:spPr>
            <p:txBody>
              <a:bodyPr wrap="square" lIns="0" tIns="0" rIns="0" bIns="0">
                <a:spAutoFit/>
              </a:bodyPr>
              <a:lstStyle>
                <a:lvl1pPr marL="0">
                  <a:defRPr b="0" i="0">
                    <a:solidFill>
                      <a:schemeClr val="tx1"/>
                    </a:solidFill>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sz="1500" kern="0">
                    <a:solidFill>
                      <a:schemeClr val="tx2"/>
                    </a:solidFill>
                    <a:latin typeface="+mj-lt"/>
                  </a:rPr>
                  <a:t>Phase-field fracture model was used to inform pulverization criterion for BISON models</a:t>
                </a:r>
              </a:p>
              <a:p>
                <a:pPr marL="600075" lvl="1" indent="-257175">
                  <a:buFont typeface="Arial" panose="020B0604020202020204" pitchFamily="34" charset="0"/>
                  <a:buChar char="•"/>
                </a:pPr>
                <a:r>
                  <a:rPr lang="en-US" sz="1200" kern="0">
                    <a:solidFill>
                      <a:schemeClr val="tx2"/>
                    </a:solidFill>
                  </a:rPr>
                  <a:t>Use periodic boundary conditions to account for multi-bubble interaction.</a:t>
                </a:r>
              </a:p>
              <a:p>
                <a:pPr marL="600075" lvl="1" indent="-257175">
                  <a:buFont typeface="Arial" panose="020B0604020202020204" pitchFamily="34" charset="0"/>
                  <a:buChar char="•"/>
                </a:pPr>
                <a:r>
                  <a:rPr lang="en-US" sz="1200" kern="0">
                    <a:solidFill>
                      <a:schemeClr val="tx2"/>
                    </a:solidFill>
                  </a:rPr>
                  <a:t>Consider varying porosity (</a:t>
                </a:r>
                <a14:m>
                  <m:oMath xmlns:m="http://schemas.openxmlformats.org/officeDocument/2006/math">
                    <m:r>
                      <a:rPr lang="en-US" sz="1200" i="1" kern="0">
                        <a:solidFill>
                          <a:schemeClr val="tx2"/>
                        </a:solidFill>
                        <a:latin typeface="Cambria Math" panose="02040503050406030204" pitchFamily="18" charset="0"/>
                      </a:rPr>
                      <m:t>𝑝</m:t>
                    </m:r>
                  </m:oMath>
                </a14:m>
                <a:r>
                  <a:rPr lang="en-US" sz="1200" kern="0">
                    <a:solidFill>
                      <a:schemeClr val="tx2"/>
                    </a:solidFill>
                  </a:rPr>
                  <a:t>), external pressure (</a:t>
                </a:r>
                <a14:m>
                  <m:oMath xmlns:m="http://schemas.openxmlformats.org/officeDocument/2006/math">
                    <m:sSub>
                      <m:sSubPr>
                        <m:ctrlPr>
                          <a:rPr lang="en-US" sz="1200" i="1" kern="0">
                            <a:solidFill>
                              <a:schemeClr val="tx2"/>
                            </a:solidFill>
                            <a:latin typeface="Cambria Math" panose="02040503050406030204" pitchFamily="18" charset="0"/>
                          </a:rPr>
                        </m:ctrlPr>
                      </m:sSubPr>
                      <m:e>
                        <m:r>
                          <a:rPr lang="en-US" sz="1200" i="1" kern="0">
                            <a:solidFill>
                              <a:schemeClr val="tx2"/>
                            </a:solidFill>
                            <a:latin typeface="Cambria Math" panose="02040503050406030204" pitchFamily="18" charset="0"/>
                          </a:rPr>
                          <m:t>𝑝</m:t>
                        </m:r>
                      </m:e>
                      <m:sub>
                        <m:r>
                          <a:rPr lang="en-US" sz="1200" i="1" kern="0">
                            <a:solidFill>
                              <a:schemeClr val="tx2"/>
                            </a:solidFill>
                            <a:latin typeface="Cambria Math" panose="02040503050406030204" pitchFamily="18" charset="0"/>
                          </a:rPr>
                          <m:t>𝑒𝑥𝑡</m:t>
                        </m:r>
                      </m:sub>
                    </m:sSub>
                  </m:oMath>
                </a14:m>
                <a:r>
                  <a:rPr lang="en-US" sz="1200" kern="0">
                    <a:solidFill>
                      <a:schemeClr val="tx2"/>
                    </a:solidFill>
                  </a:rPr>
                  <a:t>), critical fracture stress of grain boundary (</a:t>
                </a:r>
                <a14:m>
                  <m:oMath xmlns:m="http://schemas.openxmlformats.org/officeDocument/2006/math">
                    <m:sSub>
                      <m:sSubPr>
                        <m:ctrlPr>
                          <a:rPr lang="en-US" sz="1200" i="1" kern="0">
                            <a:solidFill>
                              <a:schemeClr val="tx2"/>
                            </a:solidFill>
                            <a:latin typeface="Cambria Math" panose="02040503050406030204" pitchFamily="18" charset="0"/>
                          </a:rPr>
                        </m:ctrlPr>
                      </m:sSubPr>
                      <m:e>
                        <m:r>
                          <a:rPr lang="en-US" sz="1200" i="1" kern="0">
                            <a:solidFill>
                              <a:schemeClr val="tx2"/>
                            </a:solidFill>
                            <a:latin typeface="Cambria Math" panose="02040503050406030204" pitchFamily="18" charset="0"/>
                          </a:rPr>
                          <m:t>𝜎</m:t>
                        </m:r>
                      </m:e>
                      <m:sub>
                        <m:r>
                          <a:rPr lang="en-US" sz="1200" i="1" kern="0">
                            <a:solidFill>
                              <a:schemeClr val="tx2"/>
                            </a:solidFill>
                            <a:latin typeface="Cambria Math" panose="02040503050406030204" pitchFamily="18" charset="0"/>
                          </a:rPr>
                          <m:t>𝑐</m:t>
                        </m:r>
                      </m:sub>
                    </m:sSub>
                  </m:oMath>
                </a14:m>
                <a:r>
                  <a:rPr lang="en-US" sz="1200" kern="0">
                    <a:solidFill>
                      <a:schemeClr val="tx2"/>
                    </a:solidFill>
                  </a:rPr>
                  <a:t>)</a:t>
                </a:r>
              </a:p>
              <a:p>
                <a:pPr marL="600075" lvl="1" indent="-257175">
                  <a:buFontTx/>
                  <a:buAutoNum type="arabicPeriod"/>
                </a:pPr>
                <a:endParaRPr lang="en-US" sz="1350" kern="0">
                  <a:solidFill>
                    <a:sysClr val="windowText" lastClr="000000"/>
                  </a:solidFill>
                </a:endParaRPr>
              </a:p>
              <a:p>
                <a:pPr marL="257175" indent="-257175">
                  <a:buFontTx/>
                  <a:buAutoNum type="arabicPeriod"/>
                </a:pPr>
                <a:endParaRPr lang="en-US" sz="1350" kern="0"/>
              </a:p>
            </p:txBody>
          </p:sp>
        </mc:Choice>
        <mc:Fallback xmlns="">
          <p:sp>
            <p:nvSpPr>
              <p:cNvPr id="4" name="Text Placeholder 2">
                <a:extLst>
                  <a:ext uri="{FF2B5EF4-FFF2-40B4-BE49-F238E27FC236}">
                    <a16:creationId xmlns:a16="http://schemas.microsoft.com/office/drawing/2014/main" id="{D161ADCD-4AB9-8543-ACC5-83B261E3EE1F}"/>
                  </a:ext>
                </a:extLst>
              </p:cNvPr>
              <p:cNvSpPr txBox="1">
                <a:spLocks noRot="1" noChangeAspect="1" noMove="1" noResize="1" noEditPoints="1" noAdjustHandles="1" noChangeArrowheads="1" noChangeShapeType="1" noTextEdit="1"/>
              </p:cNvSpPr>
              <p:nvPr/>
            </p:nvSpPr>
            <p:spPr>
              <a:xfrm>
                <a:off x="114300" y="1439195"/>
                <a:ext cx="8915400" cy="1015663"/>
              </a:xfrm>
              <a:prstGeom prst="rect">
                <a:avLst/>
              </a:prstGeom>
              <a:blipFill>
                <a:blip r:embed="rId5"/>
                <a:stretch>
                  <a:fillRect l="-1282" t="-6173"/>
                </a:stretch>
              </a:blipFill>
            </p:spPr>
            <p:txBody>
              <a:bodyPr/>
              <a:lstStyle/>
              <a:p>
                <a:r>
                  <a:rPr lang="en-US">
                    <a:noFill/>
                  </a:rPr>
                  <a:t> </a:t>
                </a:r>
              </a:p>
            </p:txBody>
          </p:sp>
        </mc:Fallback>
      </mc:AlternateContent>
      <p:grpSp>
        <p:nvGrpSpPr>
          <p:cNvPr id="5" name="Group 4">
            <a:extLst>
              <a:ext uri="{FF2B5EF4-FFF2-40B4-BE49-F238E27FC236}">
                <a16:creationId xmlns:a16="http://schemas.microsoft.com/office/drawing/2014/main" id="{4AC704CC-7A5F-A142-A03F-49B02BC00F48}"/>
              </a:ext>
            </a:extLst>
          </p:cNvPr>
          <p:cNvGrpSpPr/>
          <p:nvPr/>
        </p:nvGrpSpPr>
        <p:grpSpPr>
          <a:xfrm>
            <a:off x="3657600" y="2514600"/>
            <a:ext cx="172408" cy="1943100"/>
            <a:chOff x="5081449" y="2438400"/>
            <a:chExt cx="465154" cy="2590800"/>
          </a:xfrm>
        </p:grpSpPr>
        <p:cxnSp>
          <p:nvCxnSpPr>
            <p:cNvPr id="19" name="Straight Connector 18">
              <a:extLst>
                <a:ext uri="{FF2B5EF4-FFF2-40B4-BE49-F238E27FC236}">
                  <a16:creationId xmlns:a16="http://schemas.microsoft.com/office/drawing/2014/main" id="{2AED1B0B-BA2D-9147-8EF9-514061E5BFA6}"/>
                </a:ext>
              </a:extLst>
            </p:cNvPr>
            <p:cNvCxnSpPr>
              <a:cxnSpLocks/>
            </p:cNvCxnSpPr>
            <p:nvPr/>
          </p:nvCxnSpPr>
          <p:spPr>
            <a:xfrm flipH="1">
              <a:off x="5081449" y="2438400"/>
              <a:ext cx="465154" cy="0"/>
            </a:xfrm>
            <a:prstGeom prst="line">
              <a:avLst/>
            </a:prstGeom>
            <a:ln w="31750">
              <a:solidFill>
                <a:srgbClr val="FF0000"/>
              </a:solidFill>
              <a:headEnd w="med" len="sm"/>
              <a:tailEnd type="triangl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6029AC89-4EBA-3543-9632-C5C8A09CF8A5}"/>
                </a:ext>
              </a:extLst>
            </p:cNvPr>
            <p:cNvCxnSpPr>
              <a:cxnSpLocks/>
            </p:cNvCxnSpPr>
            <p:nvPr/>
          </p:nvCxnSpPr>
          <p:spPr>
            <a:xfrm flipH="1">
              <a:off x="5081449" y="3352800"/>
              <a:ext cx="465154" cy="0"/>
            </a:xfrm>
            <a:prstGeom prst="line">
              <a:avLst/>
            </a:prstGeom>
            <a:ln w="31750">
              <a:solidFill>
                <a:srgbClr val="FF0000"/>
              </a:solidFill>
              <a:headEnd w="med" len="sm"/>
              <a:tailEnd type="triangl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0096E782-4A27-E347-B419-6949CE267040}"/>
                </a:ext>
              </a:extLst>
            </p:cNvPr>
            <p:cNvCxnSpPr>
              <a:cxnSpLocks/>
            </p:cNvCxnSpPr>
            <p:nvPr/>
          </p:nvCxnSpPr>
          <p:spPr>
            <a:xfrm flipH="1">
              <a:off x="5081449" y="4191000"/>
              <a:ext cx="465154" cy="0"/>
            </a:xfrm>
            <a:prstGeom prst="line">
              <a:avLst/>
            </a:prstGeom>
            <a:ln w="31750">
              <a:solidFill>
                <a:srgbClr val="FF0000"/>
              </a:solidFill>
              <a:headEnd w="med" len="sm"/>
              <a:tailEnd type="triangl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6966F827-3CE1-D345-A4D6-E4571FC2B324}"/>
                </a:ext>
              </a:extLst>
            </p:cNvPr>
            <p:cNvCxnSpPr>
              <a:cxnSpLocks/>
            </p:cNvCxnSpPr>
            <p:nvPr/>
          </p:nvCxnSpPr>
          <p:spPr>
            <a:xfrm flipH="1">
              <a:off x="5081449" y="5029200"/>
              <a:ext cx="465154" cy="0"/>
            </a:xfrm>
            <a:prstGeom prst="line">
              <a:avLst/>
            </a:prstGeom>
            <a:ln w="31750">
              <a:solidFill>
                <a:srgbClr val="FF0000"/>
              </a:solidFill>
              <a:headEnd w="med" len="sm"/>
              <a:tailEnd type="triangle"/>
            </a:ln>
          </p:spPr>
          <p:style>
            <a:lnRef idx="1">
              <a:schemeClr val="accent1"/>
            </a:lnRef>
            <a:fillRef idx="0">
              <a:schemeClr val="accent1"/>
            </a:fillRef>
            <a:effectRef idx="0">
              <a:schemeClr val="accent1"/>
            </a:effectRef>
            <a:fontRef idx="minor">
              <a:schemeClr val="tx1"/>
            </a:fontRef>
          </p:style>
        </p:cxnSp>
      </p:grpSp>
      <p:pic>
        <p:nvPicPr>
          <p:cNvPr id="33" name="Picture 32">
            <a:extLst>
              <a:ext uri="{FF2B5EF4-FFF2-40B4-BE49-F238E27FC236}">
                <a16:creationId xmlns:a16="http://schemas.microsoft.com/office/drawing/2014/main" id="{D3AC14C3-12EB-764F-A0B8-D74F8E64C282}"/>
              </a:ext>
            </a:extLst>
          </p:cNvPr>
          <p:cNvPicPr>
            <a:picLocks noChangeAspect="1"/>
          </p:cNvPicPr>
          <p:nvPr/>
        </p:nvPicPr>
        <p:blipFill>
          <a:blip r:embed="rId6"/>
          <a:stretch>
            <a:fillRect/>
          </a:stretch>
        </p:blipFill>
        <p:spPr>
          <a:xfrm>
            <a:off x="1028700" y="2228850"/>
            <a:ext cx="2628900" cy="2589239"/>
          </a:xfrm>
          <a:prstGeom prst="rect">
            <a:avLst/>
          </a:prstGeom>
        </p:spPr>
      </p:pic>
      <p:grpSp>
        <p:nvGrpSpPr>
          <p:cNvPr id="34" name="Group 33">
            <a:extLst>
              <a:ext uri="{FF2B5EF4-FFF2-40B4-BE49-F238E27FC236}">
                <a16:creationId xmlns:a16="http://schemas.microsoft.com/office/drawing/2014/main" id="{5707B1DA-06ED-0545-9262-D7EB4C5C62B5}"/>
              </a:ext>
            </a:extLst>
          </p:cNvPr>
          <p:cNvGrpSpPr/>
          <p:nvPr/>
        </p:nvGrpSpPr>
        <p:grpSpPr>
          <a:xfrm rot="10800000">
            <a:off x="818063" y="2514600"/>
            <a:ext cx="177416" cy="1943100"/>
            <a:chOff x="5081449" y="2438400"/>
            <a:chExt cx="465154" cy="2590800"/>
          </a:xfrm>
        </p:grpSpPr>
        <p:cxnSp>
          <p:nvCxnSpPr>
            <p:cNvPr id="35" name="Straight Connector 34">
              <a:extLst>
                <a:ext uri="{FF2B5EF4-FFF2-40B4-BE49-F238E27FC236}">
                  <a16:creationId xmlns:a16="http://schemas.microsoft.com/office/drawing/2014/main" id="{199300B5-5348-9B4A-8660-9855F97511AF}"/>
                </a:ext>
              </a:extLst>
            </p:cNvPr>
            <p:cNvCxnSpPr>
              <a:cxnSpLocks/>
            </p:cNvCxnSpPr>
            <p:nvPr/>
          </p:nvCxnSpPr>
          <p:spPr>
            <a:xfrm flipH="1">
              <a:off x="5081449" y="2438400"/>
              <a:ext cx="465154" cy="0"/>
            </a:xfrm>
            <a:prstGeom prst="line">
              <a:avLst/>
            </a:prstGeom>
            <a:ln w="31750">
              <a:solidFill>
                <a:srgbClr val="FF0000"/>
              </a:solidFill>
              <a:headEnd w="med" len="sm"/>
              <a:tailEnd type="triangle"/>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E877E7B5-4BE8-A74D-9A0D-BE39814F3C80}"/>
                </a:ext>
              </a:extLst>
            </p:cNvPr>
            <p:cNvCxnSpPr>
              <a:cxnSpLocks/>
            </p:cNvCxnSpPr>
            <p:nvPr/>
          </p:nvCxnSpPr>
          <p:spPr>
            <a:xfrm flipH="1">
              <a:off x="5081449" y="3352800"/>
              <a:ext cx="465154" cy="0"/>
            </a:xfrm>
            <a:prstGeom prst="line">
              <a:avLst/>
            </a:prstGeom>
            <a:ln w="31750">
              <a:solidFill>
                <a:srgbClr val="FF0000"/>
              </a:solidFill>
              <a:headEnd w="med" len="sm"/>
              <a:tailEnd type="triangle"/>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29DE998F-15CD-794C-977F-26C90DB961A2}"/>
                </a:ext>
              </a:extLst>
            </p:cNvPr>
            <p:cNvCxnSpPr>
              <a:cxnSpLocks/>
            </p:cNvCxnSpPr>
            <p:nvPr/>
          </p:nvCxnSpPr>
          <p:spPr>
            <a:xfrm flipH="1">
              <a:off x="5081449" y="4191000"/>
              <a:ext cx="465154" cy="0"/>
            </a:xfrm>
            <a:prstGeom prst="line">
              <a:avLst/>
            </a:prstGeom>
            <a:ln w="31750">
              <a:solidFill>
                <a:srgbClr val="FF0000"/>
              </a:solidFill>
              <a:headEnd w="med" len="sm"/>
              <a:tailEnd type="triangle"/>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30B447B9-3A96-6746-BC9C-12A9B13DD30C}"/>
                </a:ext>
              </a:extLst>
            </p:cNvPr>
            <p:cNvCxnSpPr>
              <a:cxnSpLocks/>
            </p:cNvCxnSpPr>
            <p:nvPr/>
          </p:nvCxnSpPr>
          <p:spPr>
            <a:xfrm flipH="1">
              <a:off x="5081449" y="5029200"/>
              <a:ext cx="465154" cy="0"/>
            </a:xfrm>
            <a:prstGeom prst="line">
              <a:avLst/>
            </a:prstGeom>
            <a:ln w="31750">
              <a:solidFill>
                <a:srgbClr val="FF0000"/>
              </a:solidFill>
              <a:headEnd w="med" len="sm"/>
              <a:tailEnd type="triangle"/>
            </a:ln>
          </p:spPr>
          <p:style>
            <a:lnRef idx="1">
              <a:schemeClr val="accent1"/>
            </a:lnRef>
            <a:fillRef idx="0">
              <a:schemeClr val="accent1"/>
            </a:fillRef>
            <a:effectRef idx="0">
              <a:schemeClr val="accent1"/>
            </a:effectRef>
            <a:fontRef idx="minor">
              <a:schemeClr val="tx1"/>
            </a:fontRef>
          </p:style>
        </p:cxnSp>
      </p:grpSp>
      <p:grpSp>
        <p:nvGrpSpPr>
          <p:cNvPr id="39" name="Group 38">
            <a:extLst>
              <a:ext uri="{FF2B5EF4-FFF2-40B4-BE49-F238E27FC236}">
                <a16:creationId xmlns:a16="http://schemas.microsoft.com/office/drawing/2014/main" id="{0AD277F8-D11A-644B-B1FB-1AC55861EE0F}"/>
              </a:ext>
            </a:extLst>
          </p:cNvPr>
          <p:cNvGrpSpPr/>
          <p:nvPr/>
        </p:nvGrpSpPr>
        <p:grpSpPr>
          <a:xfrm rot="16200000">
            <a:off x="2309375" y="1174271"/>
            <a:ext cx="176843" cy="1943100"/>
            <a:chOff x="5081449" y="2438400"/>
            <a:chExt cx="465154" cy="2590800"/>
          </a:xfrm>
        </p:grpSpPr>
        <p:cxnSp>
          <p:nvCxnSpPr>
            <p:cNvPr id="40" name="Straight Connector 39">
              <a:extLst>
                <a:ext uri="{FF2B5EF4-FFF2-40B4-BE49-F238E27FC236}">
                  <a16:creationId xmlns:a16="http://schemas.microsoft.com/office/drawing/2014/main" id="{7DB7B41F-5D38-D34C-999D-18721B541FC1}"/>
                </a:ext>
              </a:extLst>
            </p:cNvPr>
            <p:cNvCxnSpPr>
              <a:cxnSpLocks/>
            </p:cNvCxnSpPr>
            <p:nvPr/>
          </p:nvCxnSpPr>
          <p:spPr>
            <a:xfrm flipH="1">
              <a:off x="5081449" y="2438400"/>
              <a:ext cx="465154" cy="0"/>
            </a:xfrm>
            <a:prstGeom prst="line">
              <a:avLst/>
            </a:prstGeom>
            <a:ln w="31750">
              <a:solidFill>
                <a:srgbClr val="FF0000"/>
              </a:solidFill>
              <a:headEnd w="med" len="sm"/>
              <a:tailEnd type="triangl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B06B4CD7-F0BF-544E-AC4F-A0CE8ED7B324}"/>
                </a:ext>
              </a:extLst>
            </p:cNvPr>
            <p:cNvCxnSpPr>
              <a:cxnSpLocks/>
            </p:cNvCxnSpPr>
            <p:nvPr/>
          </p:nvCxnSpPr>
          <p:spPr>
            <a:xfrm flipH="1">
              <a:off x="5081449" y="3352800"/>
              <a:ext cx="465154" cy="0"/>
            </a:xfrm>
            <a:prstGeom prst="line">
              <a:avLst/>
            </a:prstGeom>
            <a:ln w="31750">
              <a:solidFill>
                <a:srgbClr val="FF0000"/>
              </a:solidFill>
              <a:headEnd w="med" len="sm"/>
              <a:tailEnd type="triangl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B883DA1E-B9ED-4440-90D0-33C3D5931861}"/>
                </a:ext>
              </a:extLst>
            </p:cNvPr>
            <p:cNvCxnSpPr>
              <a:cxnSpLocks/>
            </p:cNvCxnSpPr>
            <p:nvPr/>
          </p:nvCxnSpPr>
          <p:spPr>
            <a:xfrm flipH="1">
              <a:off x="5081449" y="4191000"/>
              <a:ext cx="465154" cy="0"/>
            </a:xfrm>
            <a:prstGeom prst="line">
              <a:avLst/>
            </a:prstGeom>
            <a:ln w="31750">
              <a:solidFill>
                <a:srgbClr val="FF0000"/>
              </a:solidFill>
              <a:headEnd w="med" len="sm"/>
              <a:tailEnd type="triangl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589F3F83-1FF1-204B-97F6-AB710F0DA88A}"/>
                </a:ext>
              </a:extLst>
            </p:cNvPr>
            <p:cNvCxnSpPr>
              <a:cxnSpLocks/>
            </p:cNvCxnSpPr>
            <p:nvPr/>
          </p:nvCxnSpPr>
          <p:spPr>
            <a:xfrm flipH="1">
              <a:off x="5081449" y="5029200"/>
              <a:ext cx="465154" cy="0"/>
            </a:xfrm>
            <a:prstGeom prst="line">
              <a:avLst/>
            </a:prstGeom>
            <a:ln w="31750">
              <a:solidFill>
                <a:srgbClr val="FF0000"/>
              </a:solidFill>
              <a:headEnd w="med" len="sm"/>
              <a:tailEnd type="triangle"/>
            </a:ln>
          </p:spPr>
          <p:style>
            <a:lnRef idx="1">
              <a:schemeClr val="accent1"/>
            </a:lnRef>
            <a:fillRef idx="0">
              <a:schemeClr val="accent1"/>
            </a:fillRef>
            <a:effectRef idx="0">
              <a:schemeClr val="accent1"/>
            </a:effectRef>
            <a:fontRef idx="minor">
              <a:schemeClr val="tx1"/>
            </a:fontRef>
          </p:style>
        </p:cxnSp>
      </p:grpSp>
      <p:grpSp>
        <p:nvGrpSpPr>
          <p:cNvPr id="44" name="Group 43">
            <a:extLst>
              <a:ext uri="{FF2B5EF4-FFF2-40B4-BE49-F238E27FC236}">
                <a16:creationId xmlns:a16="http://schemas.microsoft.com/office/drawing/2014/main" id="{EED1DDD1-9288-A641-B8F5-6A9D4A8089E9}"/>
              </a:ext>
            </a:extLst>
          </p:cNvPr>
          <p:cNvGrpSpPr/>
          <p:nvPr/>
        </p:nvGrpSpPr>
        <p:grpSpPr>
          <a:xfrm rot="5400000">
            <a:off x="2267239" y="3924589"/>
            <a:ext cx="151823" cy="1943100"/>
            <a:chOff x="5081449" y="2438400"/>
            <a:chExt cx="465154" cy="2590800"/>
          </a:xfrm>
        </p:grpSpPr>
        <p:cxnSp>
          <p:nvCxnSpPr>
            <p:cNvPr id="45" name="Straight Connector 44">
              <a:extLst>
                <a:ext uri="{FF2B5EF4-FFF2-40B4-BE49-F238E27FC236}">
                  <a16:creationId xmlns:a16="http://schemas.microsoft.com/office/drawing/2014/main" id="{2633C79B-3125-AC4C-B81C-F1BBBA33A739}"/>
                </a:ext>
              </a:extLst>
            </p:cNvPr>
            <p:cNvCxnSpPr>
              <a:cxnSpLocks/>
            </p:cNvCxnSpPr>
            <p:nvPr/>
          </p:nvCxnSpPr>
          <p:spPr>
            <a:xfrm flipH="1">
              <a:off x="5081449" y="2438400"/>
              <a:ext cx="465154" cy="0"/>
            </a:xfrm>
            <a:prstGeom prst="line">
              <a:avLst/>
            </a:prstGeom>
            <a:ln w="31750">
              <a:solidFill>
                <a:srgbClr val="FF0000"/>
              </a:solidFill>
              <a:headEnd w="med" len="sm"/>
              <a:tailEnd type="triangl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C6829382-7614-784A-A447-99AB7D07328D}"/>
                </a:ext>
              </a:extLst>
            </p:cNvPr>
            <p:cNvCxnSpPr>
              <a:cxnSpLocks/>
            </p:cNvCxnSpPr>
            <p:nvPr/>
          </p:nvCxnSpPr>
          <p:spPr>
            <a:xfrm flipH="1">
              <a:off x="5081449" y="3352800"/>
              <a:ext cx="465154" cy="0"/>
            </a:xfrm>
            <a:prstGeom prst="line">
              <a:avLst/>
            </a:prstGeom>
            <a:ln w="31750">
              <a:solidFill>
                <a:srgbClr val="FF0000"/>
              </a:solidFill>
              <a:headEnd w="med" len="sm"/>
              <a:tailEnd type="triangle"/>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05EFFC52-17C8-9647-A748-49E7A71B3B49}"/>
                </a:ext>
              </a:extLst>
            </p:cNvPr>
            <p:cNvCxnSpPr>
              <a:cxnSpLocks/>
            </p:cNvCxnSpPr>
            <p:nvPr/>
          </p:nvCxnSpPr>
          <p:spPr>
            <a:xfrm flipH="1">
              <a:off x="5081449" y="4191000"/>
              <a:ext cx="465154" cy="0"/>
            </a:xfrm>
            <a:prstGeom prst="line">
              <a:avLst/>
            </a:prstGeom>
            <a:ln w="31750">
              <a:solidFill>
                <a:srgbClr val="FF0000"/>
              </a:solidFill>
              <a:headEnd w="med" len="sm"/>
              <a:tailEnd type="triangle"/>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E13CDC02-F7A5-F74D-9D71-E5645F21502D}"/>
                </a:ext>
              </a:extLst>
            </p:cNvPr>
            <p:cNvCxnSpPr>
              <a:cxnSpLocks/>
            </p:cNvCxnSpPr>
            <p:nvPr/>
          </p:nvCxnSpPr>
          <p:spPr>
            <a:xfrm flipH="1">
              <a:off x="5081449" y="5029200"/>
              <a:ext cx="465154" cy="0"/>
            </a:xfrm>
            <a:prstGeom prst="line">
              <a:avLst/>
            </a:prstGeom>
            <a:ln w="31750">
              <a:solidFill>
                <a:srgbClr val="FF0000"/>
              </a:solidFill>
              <a:headEnd w="med" len="sm"/>
              <a:tailEnd type="triangle"/>
            </a:ln>
          </p:spPr>
          <p:style>
            <a:lnRef idx="1">
              <a:schemeClr val="accent1"/>
            </a:lnRef>
            <a:fillRef idx="0">
              <a:schemeClr val="accent1"/>
            </a:fillRef>
            <a:effectRef idx="0">
              <a:schemeClr val="accent1"/>
            </a:effectRef>
            <a:fontRef idx="minor">
              <a:schemeClr val="tx1"/>
            </a:fontRef>
          </p:style>
        </p:cxnSp>
      </p:grpSp>
      <p:cxnSp>
        <p:nvCxnSpPr>
          <p:cNvPr id="8" name="Straight Arrow Connector 7">
            <a:extLst>
              <a:ext uri="{FF2B5EF4-FFF2-40B4-BE49-F238E27FC236}">
                <a16:creationId xmlns:a16="http://schemas.microsoft.com/office/drawing/2014/main" id="{C2C31DEE-9AA2-8A43-B3D1-84CE9790301E}"/>
              </a:ext>
            </a:extLst>
          </p:cNvPr>
          <p:cNvCxnSpPr/>
          <p:nvPr/>
        </p:nvCxnSpPr>
        <p:spPr>
          <a:xfrm flipV="1">
            <a:off x="2343150" y="3314701"/>
            <a:ext cx="397547" cy="208769"/>
          </a:xfrm>
          <a:prstGeom prst="straightConnector1">
            <a:avLst/>
          </a:prstGeom>
          <a:ln w="34925">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3062783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2F3BEE-EB2A-614B-9FBE-8637338B390C}"/>
              </a:ext>
            </a:extLst>
          </p:cNvPr>
          <p:cNvSpPr>
            <a:spLocks noGrp="1"/>
          </p:cNvSpPr>
          <p:nvPr>
            <p:ph type="title"/>
          </p:nvPr>
        </p:nvSpPr>
        <p:spPr/>
        <p:txBody>
          <a:bodyPr/>
          <a:lstStyle/>
          <a:p>
            <a:r>
              <a:rPr lang="en-US"/>
              <a:t>BISON pulverization criterion</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570A9A7D-A94C-F54F-9D09-1747CDC8EA17}"/>
                  </a:ext>
                </a:extLst>
              </p:cNvPr>
              <p:cNvSpPr>
                <a:spLocks noGrp="1"/>
              </p:cNvSpPr>
              <p:nvPr>
                <p:ph type="body" idx="1"/>
              </p:nvPr>
            </p:nvSpPr>
            <p:spPr>
              <a:xfrm>
                <a:off x="401955" y="3990817"/>
                <a:ext cx="8340089" cy="1684548"/>
              </a:xfrm>
            </p:spPr>
            <p:txBody>
              <a:bodyPr/>
              <a:lstStyle/>
              <a:p>
                <a:pPr marL="257175" indent="-257175"/>
                <a:r>
                  <a:rPr lang="en-US" sz="1800" dirty="0"/>
                  <a:t>Function to fit the data (</a:t>
                </a:r>
                <a14:m>
                  <m:oMath xmlns:m="http://schemas.openxmlformats.org/officeDocument/2006/math">
                    <m:r>
                      <a:rPr lang="en-US" sz="1800" i="1">
                        <a:latin typeface="Cambria Math" panose="02040503050406030204" pitchFamily="18" charset="0"/>
                      </a:rPr>
                      <m:t>𝑎</m:t>
                    </m:r>
                  </m:oMath>
                </a14:m>
                <a:r>
                  <a:rPr lang="en-US" sz="1800" dirty="0"/>
                  <a:t>, </a:t>
                </a:r>
                <a14:m>
                  <m:oMath xmlns:m="http://schemas.openxmlformats.org/officeDocument/2006/math">
                    <m:r>
                      <a:rPr lang="en-US" sz="1800" i="1">
                        <a:latin typeface="Cambria Math" panose="02040503050406030204" pitchFamily="18" charset="0"/>
                      </a:rPr>
                      <m:t>𝑏</m:t>
                    </m:r>
                  </m:oMath>
                </a14:m>
                <a:r>
                  <a:rPr lang="en-US" sz="1800" dirty="0"/>
                  <a:t>, </a:t>
                </a:r>
                <a14:m>
                  <m:oMath xmlns:m="http://schemas.openxmlformats.org/officeDocument/2006/math">
                    <m:r>
                      <a:rPr lang="en-US" sz="1800" i="1">
                        <a:latin typeface="Cambria Math" panose="02040503050406030204" pitchFamily="18" charset="0"/>
                      </a:rPr>
                      <m:t>𝑐</m:t>
                    </m:r>
                  </m:oMath>
                </a14:m>
                <a:r>
                  <a:rPr lang="en-US" sz="1800" dirty="0"/>
                  <a:t> are fitting constants) :</a:t>
                </a:r>
              </a:p>
              <a:p>
                <a:pPr algn="ctr"/>
                <a14:m>
                  <m:oMath xmlns:m="http://schemas.openxmlformats.org/officeDocument/2006/math">
                    <m:sSubSup>
                      <m:sSubSupPr>
                        <m:ctrlPr>
                          <a:rPr lang="en-US" sz="1800" i="1">
                            <a:latin typeface="Cambria Math" panose="02040503050406030204" pitchFamily="18" charset="0"/>
                          </a:rPr>
                        </m:ctrlPr>
                      </m:sSubSupPr>
                      <m:e>
                        <m:r>
                          <a:rPr lang="en-US" sz="1800" i="1">
                            <a:latin typeface="Cambria Math" panose="02040503050406030204" pitchFamily="18" charset="0"/>
                          </a:rPr>
                          <m:t>𝑃</m:t>
                        </m:r>
                      </m:e>
                      <m:sub>
                        <m:r>
                          <a:rPr lang="en-US" sz="1800" i="1">
                            <a:latin typeface="Cambria Math" panose="02040503050406030204" pitchFamily="18" charset="0"/>
                          </a:rPr>
                          <m:t>𝑔</m:t>
                        </m:r>
                      </m:sub>
                      <m:sup>
                        <m:r>
                          <a:rPr lang="en-US" sz="1800" i="1">
                            <a:latin typeface="Cambria Math" panose="02040503050406030204" pitchFamily="18" charset="0"/>
                          </a:rPr>
                          <m:t>𝑐𝑟</m:t>
                        </m:r>
                      </m:sup>
                    </m:sSubSup>
                    <m:r>
                      <a:rPr lang="en-US" sz="1800" i="1">
                        <a:latin typeface="Cambria Math" panose="02040503050406030204" pitchFamily="18" charset="0"/>
                      </a:rPr>
                      <m:t>=</m:t>
                    </m:r>
                    <m:d>
                      <m:dPr>
                        <m:begChr m:val="["/>
                        <m:endChr m:val="]"/>
                        <m:ctrlPr>
                          <a:rPr lang="en-US" sz="1800" i="1">
                            <a:latin typeface="Cambria Math" panose="02040503050406030204" pitchFamily="18" charset="0"/>
                          </a:rPr>
                        </m:ctrlPr>
                      </m:dPr>
                      <m:e>
                        <m:r>
                          <a:rPr lang="en-US" sz="1800" i="1">
                            <a:latin typeface="Cambria Math" panose="02040503050406030204" pitchFamily="18" charset="0"/>
                          </a:rPr>
                          <m:t>𝑎</m:t>
                        </m:r>
                        <m:r>
                          <a:rPr lang="en-US" sz="1800" i="1">
                            <a:latin typeface="Cambria Math" panose="02040503050406030204" pitchFamily="18" charset="0"/>
                          </a:rPr>
                          <m:t>+</m:t>
                        </m:r>
                        <m:r>
                          <a:rPr lang="en-US" sz="1800" i="1">
                            <a:latin typeface="Cambria Math" panose="02040503050406030204" pitchFamily="18" charset="0"/>
                          </a:rPr>
                          <m:t>𝑏</m:t>
                        </m:r>
                        <m:d>
                          <m:dPr>
                            <m:ctrlPr>
                              <a:rPr lang="en-US" sz="1800" i="1">
                                <a:latin typeface="Cambria Math" panose="02040503050406030204" pitchFamily="18" charset="0"/>
                              </a:rPr>
                            </m:ctrlPr>
                          </m:dPr>
                          <m:e>
                            <m:sSub>
                              <m:sSubPr>
                                <m:ctrlPr>
                                  <a:rPr lang="en-US" sz="1800" i="1">
                                    <a:latin typeface="Cambria Math" panose="02040503050406030204" pitchFamily="18" charset="0"/>
                                  </a:rPr>
                                </m:ctrlPr>
                              </m:sSubPr>
                              <m:e>
                                <m:r>
                                  <a:rPr lang="en-US" sz="1800" i="1">
                                    <a:latin typeface="Cambria Math" panose="02040503050406030204" pitchFamily="18" charset="0"/>
                                  </a:rPr>
                                  <m:t>𝜎</m:t>
                                </m:r>
                              </m:e>
                              <m:sub>
                                <m:r>
                                  <a:rPr lang="en-US" sz="1800" i="1">
                                    <a:latin typeface="Cambria Math" panose="02040503050406030204" pitchFamily="18" charset="0"/>
                                  </a:rPr>
                                  <m:t>𝑐𝑟</m:t>
                                </m:r>
                              </m:sub>
                            </m:sSub>
                            <m:r>
                              <a:rPr lang="en-US" sz="1800" i="1">
                                <a:latin typeface="Cambria Math" panose="02040503050406030204" pitchFamily="18" charset="0"/>
                              </a:rPr>
                              <m:t>−130</m:t>
                            </m:r>
                          </m:e>
                        </m:d>
                      </m:e>
                    </m:d>
                    <m:d>
                      <m:dPr>
                        <m:ctrlPr>
                          <a:rPr lang="en-US" sz="1800" i="1">
                            <a:latin typeface="Cambria Math" panose="02040503050406030204" pitchFamily="18" charset="0"/>
                          </a:rPr>
                        </m:ctrlPr>
                      </m:dPr>
                      <m:e>
                        <m:r>
                          <a:rPr lang="en-US" sz="1800" i="1">
                            <a:latin typeface="Cambria Math" panose="02040503050406030204" pitchFamily="18" charset="0"/>
                          </a:rPr>
                          <m:t>1−</m:t>
                        </m:r>
                        <m:r>
                          <a:rPr lang="en-US" sz="1800" i="1">
                            <a:latin typeface="Cambria Math" panose="02040503050406030204" pitchFamily="18" charset="0"/>
                          </a:rPr>
                          <m:t>𝑝</m:t>
                        </m:r>
                      </m:e>
                    </m:d>
                    <m:r>
                      <a:rPr lang="en-US" sz="1800" i="1">
                        <a:latin typeface="Cambria Math" panose="02040503050406030204" pitchFamily="18" charset="0"/>
                      </a:rPr>
                      <m:t>−</m:t>
                    </m:r>
                    <m:r>
                      <a:rPr lang="en-US" sz="1800" i="1">
                        <a:latin typeface="Cambria Math" panose="02040503050406030204" pitchFamily="18" charset="0"/>
                      </a:rPr>
                      <m:t>𝑐</m:t>
                    </m:r>
                    <m:sSub>
                      <m:sSubPr>
                        <m:ctrlPr>
                          <a:rPr lang="en-US" sz="1800" i="1">
                            <a:latin typeface="Cambria Math" panose="02040503050406030204" pitchFamily="18" charset="0"/>
                          </a:rPr>
                        </m:ctrlPr>
                      </m:sSubPr>
                      <m:e>
                        <m:r>
                          <a:rPr lang="en-US" sz="1800" i="1">
                            <a:latin typeface="Cambria Math" panose="02040503050406030204" pitchFamily="18" charset="0"/>
                          </a:rPr>
                          <m:t>𝑃</m:t>
                        </m:r>
                      </m:e>
                      <m:sub>
                        <m:r>
                          <a:rPr lang="en-US" sz="1800" i="1">
                            <a:latin typeface="Cambria Math" panose="02040503050406030204" pitchFamily="18" charset="0"/>
                          </a:rPr>
                          <m:t>𝑒𝑥𝑡</m:t>
                        </m:r>
                      </m:sub>
                    </m:sSub>
                  </m:oMath>
                </a14:m>
                <a:endParaRPr lang="en-US" sz="1800" dirty="0"/>
              </a:p>
              <a:p>
                <a:pPr marL="257175" indent="-257175"/>
                <a:r>
                  <a:rPr lang="en-US" sz="1800" dirty="0"/>
                  <a:t>Implemented in BISON. Validation with BISON assessment cases is in progress, using both analytical and phase-field fracture-based criteria</a:t>
                </a:r>
              </a:p>
              <a:p>
                <a:pPr marL="257175" indent="-257175"/>
                <a:r>
                  <a:rPr lang="en-US" sz="1800" dirty="0"/>
                  <a:t>Future work:</a:t>
                </a:r>
              </a:p>
              <a:p>
                <a:pPr marL="600075" lvl="1" indent="-257175">
                  <a:buFont typeface="Arial" panose="020B0604020202020204" pitchFamily="34" charset="0"/>
                  <a:buChar char="•"/>
                </a:pPr>
                <a:r>
                  <a:rPr lang="en-US" sz="1800" dirty="0"/>
                  <a:t>Inform fracture model from atomistic simulations (LANL) and experiment (AFC)</a:t>
                </a:r>
              </a:p>
              <a:p>
                <a:pPr marL="600075" lvl="1" indent="-257175">
                  <a:buFont typeface="Arial" panose="020B0604020202020204" pitchFamily="34" charset="0"/>
                  <a:buChar char="•"/>
                </a:pPr>
                <a:r>
                  <a:rPr lang="en-US" sz="1800" dirty="0"/>
                  <a:t>Consider multi-bubble effects, partial HBS formation</a:t>
                </a:r>
              </a:p>
            </p:txBody>
          </p:sp>
        </mc:Choice>
        <mc:Fallback xmlns="">
          <p:sp>
            <p:nvSpPr>
              <p:cNvPr id="3" name="Text Placeholder 2">
                <a:extLst>
                  <a:ext uri="{FF2B5EF4-FFF2-40B4-BE49-F238E27FC236}">
                    <a16:creationId xmlns:a16="http://schemas.microsoft.com/office/drawing/2014/main" id="{570A9A7D-A94C-F54F-9D09-1747CDC8EA17}"/>
                  </a:ext>
                </a:extLst>
              </p:cNvPr>
              <p:cNvSpPr>
                <a:spLocks noGrp="1" noRot="1" noChangeAspect="1" noMove="1" noResize="1" noEditPoints="1" noAdjustHandles="1" noChangeArrowheads="1" noChangeShapeType="1" noTextEdit="1"/>
              </p:cNvSpPr>
              <p:nvPr>
                <p:ph type="body" idx="1"/>
              </p:nvPr>
            </p:nvSpPr>
            <p:spPr>
              <a:xfrm>
                <a:off x="401955" y="3990817"/>
                <a:ext cx="8340089" cy="1684548"/>
              </a:xfrm>
              <a:blipFill>
                <a:blip r:embed="rId2"/>
                <a:stretch>
                  <a:fillRect l="-1520" t="-6767" b="-57143"/>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AE3C9AEA-9141-864E-A375-E070D3DF2D29}"/>
              </a:ext>
            </a:extLst>
          </p:cNvPr>
          <p:cNvPicPr>
            <a:picLocks noChangeAspect="1"/>
          </p:cNvPicPr>
          <p:nvPr/>
        </p:nvPicPr>
        <p:blipFill rotWithShape="1">
          <a:blip r:embed="rId3">
            <a:extLst>
              <a:ext uri="{28A0092B-C50C-407E-A947-70E740481C1C}">
                <a14:useLocalDpi xmlns:a14="http://schemas.microsoft.com/office/drawing/2010/main" val="0"/>
              </a:ext>
            </a:extLst>
          </a:blip>
          <a:srcRect t="9091" b="3030"/>
          <a:stretch/>
        </p:blipFill>
        <p:spPr>
          <a:xfrm>
            <a:off x="1200149" y="1377470"/>
            <a:ext cx="3371850" cy="2507273"/>
          </a:xfrm>
          <a:prstGeom prst="rect">
            <a:avLst/>
          </a:prstGeom>
        </p:spPr>
      </p:pic>
      <p:pic>
        <p:nvPicPr>
          <p:cNvPr id="7" name="Picture 6">
            <a:extLst>
              <a:ext uri="{FF2B5EF4-FFF2-40B4-BE49-F238E27FC236}">
                <a16:creationId xmlns:a16="http://schemas.microsoft.com/office/drawing/2014/main" id="{E5DD5127-7C3D-7948-8EC6-0FCF4DD51AB8}"/>
              </a:ext>
            </a:extLst>
          </p:cNvPr>
          <p:cNvPicPr>
            <a:picLocks noChangeAspect="1"/>
          </p:cNvPicPr>
          <p:nvPr/>
        </p:nvPicPr>
        <p:blipFill rotWithShape="1">
          <a:blip r:embed="rId4">
            <a:extLst>
              <a:ext uri="{28A0092B-C50C-407E-A947-70E740481C1C}">
                <a14:useLocalDpi xmlns:a14="http://schemas.microsoft.com/office/drawing/2010/main" val="0"/>
              </a:ext>
            </a:extLst>
          </a:blip>
          <a:srcRect t="9091" b="3030"/>
          <a:stretch/>
        </p:blipFill>
        <p:spPr>
          <a:xfrm>
            <a:off x="4400550" y="1425494"/>
            <a:ext cx="3314700" cy="2464777"/>
          </a:xfrm>
          <a:prstGeom prst="rect">
            <a:avLst/>
          </a:prstGeom>
        </p:spPr>
      </p:pic>
    </p:spTree>
    <p:extLst>
      <p:ext uri="{BB962C8B-B14F-4D97-AF65-F5344CB8AC3E}">
        <p14:creationId xmlns:p14="http://schemas.microsoft.com/office/powerpoint/2010/main" val="265160919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7B3624-8E32-1D41-9DE7-47D473978955}"/>
              </a:ext>
            </a:extLst>
          </p:cNvPr>
          <p:cNvSpPr>
            <a:spLocks noGrp="1"/>
          </p:cNvSpPr>
          <p:nvPr>
            <p:ph type="title"/>
          </p:nvPr>
        </p:nvSpPr>
        <p:spPr/>
        <p:txBody>
          <a:bodyPr/>
          <a:lstStyle/>
          <a:p>
            <a:r>
              <a:rPr lang="en-US" dirty="0"/>
              <a:t>Conclusions: High-burnup UO2 response to LOCA transients</a:t>
            </a:r>
          </a:p>
        </p:txBody>
      </p:sp>
      <p:sp>
        <p:nvSpPr>
          <p:cNvPr id="3" name="Content Placeholder 2">
            <a:extLst>
              <a:ext uri="{FF2B5EF4-FFF2-40B4-BE49-F238E27FC236}">
                <a16:creationId xmlns:a16="http://schemas.microsoft.com/office/drawing/2014/main" id="{6B6A8A4D-B5DC-594C-A469-E9A6C6D50290}"/>
              </a:ext>
            </a:extLst>
          </p:cNvPr>
          <p:cNvSpPr>
            <a:spLocks noGrp="1"/>
          </p:cNvSpPr>
          <p:nvPr>
            <p:ph idx="1"/>
          </p:nvPr>
        </p:nvSpPr>
        <p:spPr/>
        <p:txBody>
          <a:bodyPr/>
          <a:lstStyle/>
          <a:p>
            <a:r>
              <a:rPr lang="en-US" dirty="0"/>
              <a:t>Developed new phase-field model that accounts for effects of surface tension and gas bubble pressure to understand non-equilibrium bubbles</a:t>
            </a:r>
          </a:p>
          <a:p>
            <a:r>
              <a:rPr lang="en-US" dirty="0"/>
              <a:t>Bubble size did not change significantly during LOCA transients</a:t>
            </a:r>
          </a:p>
          <a:p>
            <a:r>
              <a:rPr lang="en-US" dirty="0"/>
              <a:t>Pressure as a function of time determined for given transients and passed to phase-field fracture model</a:t>
            </a:r>
          </a:p>
          <a:p>
            <a:r>
              <a:rPr lang="en-US" dirty="0"/>
              <a:t>Developed pulverization criterion in BISON</a:t>
            </a:r>
          </a:p>
          <a:p>
            <a:r>
              <a:rPr lang="en-US" dirty="0"/>
              <a:t>Validation of pulverization criterion by comparison with existing experimental data is in progress</a:t>
            </a:r>
          </a:p>
        </p:txBody>
      </p:sp>
    </p:spTree>
    <p:extLst>
      <p:ext uri="{BB962C8B-B14F-4D97-AF65-F5344CB8AC3E}">
        <p14:creationId xmlns:p14="http://schemas.microsoft.com/office/powerpoint/2010/main" val="136197436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C0092E3-35B1-014E-839E-4CCBD767E72F}"/>
              </a:ext>
            </a:extLst>
          </p:cNvPr>
          <p:cNvSpPr>
            <a:spLocks noGrp="1"/>
          </p:cNvSpPr>
          <p:nvPr>
            <p:ph type="body" sz="quarter" idx="13"/>
          </p:nvPr>
        </p:nvSpPr>
        <p:spPr/>
        <p:txBody>
          <a:bodyPr/>
          <a:lstStyle/>
          <a:p>
            <a:r>
              <a:rPr lang="en-US" dirty="0"/>
              <a:t>Thank you!</a:t>
            </a:r>
          </a:p>
          <a:p>
            <a:r>
              <a:rPr lang="en-US" dirty="0"/>
              <a:t>Funding Support: DOE-NE NEAMS Program</a:t>
            </a:r>
          </a:p>
          <a:p>
            <a:endParaRPr lang="en-US" dirty="0"/>
          </a:p>
          <a:p>
            <a:endParaRPr lang="en-US" dirty="0"/>
          </a:p>
          <a:p>
            <a:r>
              <a:rPr lang="en-US" dirty="0"/>
              <a:t>Questions?</a:t>
            </a:r>
          </a:p>
        </p:txBody>
      </p:sp>
      <p:pic>
        <p:nvPicPr>
          <p:cNvPr id="3" name="Picture 8" descr="NEAMS_Final_Word_PPT.jpg">
            <a:extLst>
              <a:ext uri="{FF2B5EF4-FFF2-40B4-BE49-F238E27FC236}">
                <a16:creationId xmlns:a16="http://schemas.microsoft.com/office/drawing/2014/main" id="{0396B63E-EDEF-B34B-A9F8-F821D357D23D}"/>
              </a:ext>
            </a:extLst>
          </p:cNvPr>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bwMode="auto">
          <a:xfrm>
            <a:off x="2672190" y="3271230"/>
            <a:ext cx="3252176" cy="53668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315571472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CA881-995B-0B48-9165-C484002D22F2}"/>
              </a:ext>
            </a:extLst>
          </p:cNvPr>
          <p:cNvSpPr>
            <a:spLocks noGrp="1"/>
          </p:cNvSpPr>
          <p:nvPr>
            <p:ph type="title"/>
          </p:nvPr>
        </p:nvSpPr>
        <p:spPr/>
        <p:txBody>
          <a:bodyPr/>
          <a:lstStyle/>
          <a:p>
            <a:r>
              <a:rPr lang="en-US" dirty="0"/>
              <a:t>Volume fraction of bubble phase</a:t>
            </a:r>
          </a:p>
        </p:txBody>
      </p:sp>
      <p:sp>
        <p:nvSpPr>
          <p:cNvPr id="4" name="Content Placeholder 3">
            <a:extLst>
              <a:ext uri="{FF2B5EF4-FFF2-40B4-BE49-F238E27FC236}">
                <a16:creationId xmlns:a16="http://schemas.microsoft.com/office/drawing/2014/main" id="{2BB7C8E7-26D3-1148-A0C1-5B49C715AD1F}"/>
              </a:ext>
            </a:extLst>
          </p:cNvPr>
          <p:cNvSpPr>
            <a:spLocks noGrp="1"/>
          </p:cNvSpPr>
          <p:nvPr>
            <p:ph idx="1"/>
          </p:nvPr>
        </p:nvSpPr>
        <p:spPr>
          <a:xfrm>
            <a:off x="274638" y="5575299"/>
            <a:ext cx="8229600" cy="901700"/>
          </a:xfrm>
        </p:spPr>
        <p:txBody>
          <a:bodyPr/>
          <a:lstStyle/>
          <a:p>
            <a:r>
              <a:rPr lang="en-US" dirty="0"/>
              <a:t>High </a:t>
            </a:r>
            <a:r>
              <a:rPr lang="en-US" i="1" dirty="0"/>
              <a:t>M</a:t>
            </a:r>
            <a:r>
              <a:rPr lang="en-US" dirty="0"/>
              <a:t>: Volume fraction increases more quickly as defect species is carried from solid to bubbles more quickly </a:t>
            </a:r>
            <a:endParaRPr lang="en-US" baseline="30000" dirty="0"/>
          </a:p>
          <a:p>
            <a:endParaRPr lang="en-US" dirty="0"/>
          </a:p>
          <a:p>
            <a:endParaRPr lang="en-US" dirty="0"/>
          </a:p>
        </p:txBody>
      </p:sp>
      <p:pic>
        <p:nvPicPr>
          <p:cNvPr id="6" name="Picture 5">
            <a:extLst>
              <a:ext uri="{FF2B5EF4-FFF2-40B4-BE49-F238E27FC236}">
                <a16:creationId xmlns:a16="http://schemas.microsoft.com/office/drawing/2014/main" id="{F18D5A67-C954-A145-B463-1D9CA1E38A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9200" y="1023648"/>
            <a:ext cx="5969000" cy="4551651"/>
          </a:xfrm>
          <a:prstGeom prst="rect">
            <a:avLst/>
          </a:prstGeom>
        </p:spPr>
      </p:pic>
    </p:spTree>
    <p:extLst>
      <p:ext uri="{BB962C8B-B14F-4D97-AF65-F5344CB8AC3E}">
        <p14:creationId xmlns:p14="http://schemas.microsoft.com/office/powerpoint/2010/main" val="11035803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003EF-BC88-BA4D-A03F-5946B3E7C912}"/>
              </a:ext>
            </a:extLst>
          </p:cNvPr>
          <p:cNvSpPr>
            <a:spLocks noGrp="1"/>
          </p:cNvSpPr>
          <p:nvPr>
            <p:ph type="title"/>
          </p:nvPr>
        </p:nvSpPr>
        <p:spPr/>
        <p:txBody>
          <a:bodyPr/>
          <a:lstStyle/>
          <a:p>
            <a:r>
              <a:rPr lang="en-US" dirty="0"/>
              <a:t>Threshold for gas release in </a:t>
            </a:r>
            <a:r>
              <a:rPr lang="en-US" dirty="0" err="1"/>
              <a:t>UPuZrGaseousEigenstrain</a:t>
            </a:r>
            <a:endParaRPr lang="en-US" dirty="0"/>
          </a:p>
        </p:txBody>
      </p:sp>
      <p:sp>
        <p:nvSpPr>
          <p:cNvPr id="3" name="Content Placeholder 2">
            <a:extLst>
              <a:ext uri="{FF2B5EF4-FFF2-40B4-BE49-F238E27FC236}">
                <a16:creationId xmlns:a16="http://schemas.microsoft.com/office/drawing/2014/main" id="{491E605E-C9DA-7D44-A2A2-48E4F99D4B55}"/>
              </a:ext>
            </a:extLst>
          </p:cNvPr>
          <p:cNvSpPr>
            <a:spLocks noGrp="1"/>
          </p:cNvSpPr>
          <p:nvPr>
            <p:ph idx="1"/>
          </p:nvPr>
        </p:nvSpPr>
        <p:spPr/>
        <p:txBody>
          <a:bodyPr/>
          <a:lstStyle/>
          <a:p>
            <a:r>
              <a:rPr lang="en-US" b="0" dirty="0"/>
              <a:t>Swelling occurs until porosity is high enough to allow gas release</a:t>
            </a:r>
          </a:p>
          <a:p>
            <a:pPr lvl="1"/>
            <a:r>
              <a:rPr lang="en-US" dirty="0"/>
              <a:t>Swelling tapers off linearly in range from </a:t>
            </a:r>
            <a:r>
              <a:rPr lang="en-US" i="1" dirty="0"/>
              <a:t>p</a:t>
            </a:r>
            <a:r>
              <a:rPr lang="en-US" i="1" baseline="-25000" dirty="0"/>
              <a:t>i</a:t>
            </a:r>
            <a:r>
              <a:rPr lang="en-US" dirty="0"/>
              <a:t> &lt; </a:t>
            </a:r>
            <a:r>
              <a:rPr lang="en-US" i="1" dirty="0"/>
              <a:t>p</a:t>
            </a:r>
            <a:r>
              <a:rPr lang="en-US" dirty="0"/>
              <a:t> &lt; </a:t>
            </a:r>
            <a:r>
              <a:rPr lang="en-US" i="1" dirty="0" err="1"/>
              <a:t>p</a:t>
            </a:r>
            <a:r>
              <a:rPr lang="en-US" i="1" baseline="-25000" dirty="0" err="1"/>
              <a:t>t</a:t>
            </a:r>
            <a:endParaRPr lang="en-US" dirty="0"/>
          </a:p>
          <a:p>
            <a:pPr lvl="1"/>
            <a:r>
              <a:rPr lang="en-US" i="1" dirty="0"/>
              <a:t>p</a:t>
            </a:r>
            <a:r>
              <a:rPr lang="en-US" i="1" baseline="-25000" dirty="0"/>
              <a:t>i </a:t>
            </a:r>
            <a:r>
              <a:rPr lang="en-US" i="1" dirty="0"/>
              <a:t>= </a:t>
            </a:r>
            <a:r>
              <a:rPr lang="en-US" dirty="0">
                <a:latin typeface="+mj-lt"/>
              </a:rPr>
              <a:t>interconnection initiating porosity</a:t>
            </a:r>
          </a:p>
          <a:p>
            <a:pPr lvl="1"/>
            <a:r>
              <a:rPr lang="en-US" i="1" dirty="0" err="1"/>
              <a:t>p</a:t>
            </a:r>
            <a:r>
              <a:rPr lang="en-US" i="1" baseline="-25000" dirty="0" err="1"/>
              <a:t>t</a:t>
            </a:r>
            <a:r>
              <a:rPr lang="en-US" i="1" baseline="-25000" dirty="0"/>
              <a:t> </a:t>
            </a:r>
            <a:r>
              <a:rPr lang="en-US" i="1" dirty="0"/>
              <a:t>= </a:t>
            </a:r>
            <a:r>
              <a:rPr lang="en-US" dirty="0"/>
              <a:t>interconnection terminating porosity</a:t>
            </a:r>
          </a:p>
          <a:p>
            <a:r>
              <a:rPr lang="en-US" dirty="0"/>
              <a:t>Fraction of gas released increases linearly in same range</a:t>
            </a:r>
            <a:endParaRPr lang="en-US" b="0" dirty="0"/>
          </a:p>
          <a:p>
            <a:r>
              <a:rPr lang="en-US" b="0" dirty="0"/>
              <a:t>Previous estimate of </a:t>
            </a:r>
            <a:r>
              <a:rPr lang="en-US" i="1" dirty="0" err="1"/>
              <a:t>p</a:t>
            </a:r>
            <a:r>
              <a:rPr lang="en-US" i="1" baseline="-25000" dirty="0" err="1"/>
              <a:t>t</a:t>
            </a:r>
            <a:r>
              <a:rPr lang="en-US" i="1" baseline="-25000" dirty="0"/>
              <a:t> </a:t>
            </a:r>
            <a:r>
              <a:rPr lang="en-US" i="1" dirty="0"/>
              <a:t>= </a:t>
            </a:r>
            <a:r>
              <a:rPr lang="en-US" dirty="0"/>
              <a:t>0.</a:t>
            </a:r>
            <a:r>
              <a:rPr lang="en-US" b="0" dirty="0"/>
              <a:t>25 </a:t>
            </a:r>
            <a:r>
              <a:rPr lang="en-US" dirty="0"/>
              <a:t>porosity (33% swelling) </a:t>
            </a:r>
            <a:r>
              <a:rPr lang="en-US" b="0" dirty="0"/>
              <a:t>based on analytical estimate (Barnes, JNM, 11, 2, 135-148, 1964). </a:t>
            </a:r>
            <a:r>
              <a:rPr lang="en-US" i="1" dirty="0"/>
              <a:t>p</a:t>
            </a:r>
            <a:r>
              <a:rPr lang="en-US" i="1" baseline="-25000" dirty="0"/>
              <a:t>i</a:t>
            </a:r>
            <a:r>
              <a:rPr lang="en-US" dirty="0"/>
              <a:t> was chosen at 0.23 for model performance rather than physical grounds</a:t>
            </a:r>
            <a:endParaRPr lang="en-US" b="0" dirty="0"/>
          </a:p>
          <a:p>
            <a:r>
              <a:rPr lang="en-US" b="0" dirty="0"/>
              <a:t>Goal: Develop improved estimates of gas </a:t>
            </a:r>
            <a:r>
              <a:rPr lang="en-US" i="1" dirty="0"/>
              <a:t>p</a:t>
            </a:r>
            <a:r>
              <a:rPr lang="en-US" i="1" baseline="-25000" dirty="0"/>
              <a:t>i</a:t>
            </a:r>
            <a:r>
              <a:rPr lang="en-US" dirty="0"/>
              <a:t> and </a:t>
            </a:r>
            <a:r>
              <a:rPr lang="en-US" i="1" dirty="0" err="1"/>
              <a:t>p</a:t>
            </a:r>
            <a:r>
              <a:rPr lang="en-US" i="1" baseline="-25000" dirty="0" err="1"/>
              <a:t>t</a:t>
            </a:r>
            <a:r>
              <a:rPr lang="en-US" dirty="0"/>
              <a:t> </a:t>
            </a:r>
            <a:r>
              <a:rPr lang="en-US" b="0" dirty="0"/>
              <a:t>by simulating percolation of growing fission gas bubbles </a:t>
            </a:r>
          </a:p>
        </p:txBody>
      </p:sp>
    </p:spTree>
    <p:extLst>
      <p:ext uri="{BB962C8B-B14F-4D97-AF65-F5344CB8AC3E}">
        <p14:creationId xmlns:p14="http://schemas.microsoft.com/office/powerpoint/2010/main" val="379234577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CA881-995B-0B48-9165-C484002D22F2}"/>
              </a:ext>
            </a:extLst>
          </p:cNvPr>
          <p:cNvSpPr>
            <a:spLocks noGrp="1"/>
          </p:cNvSpPr>
          <p:nvPr>
            <p:ph type="title"/>
          </p:nvPr>
        </p:nvSpPr>
        <p:spPr/>
        <p:txBody>
          <a:bodyPr/>
          <a:lstStyle/>
          <a:p>
            <a:r>
              <a:rPr lang="en-US" dirty="0"/>
              <a:t>Surface area of interface</a:t>
            </a:r>
          </a:p>
        </p:txBody>
      </p:sp>
      <p:sp>
        <p:nvSpPr>
          <p:cNvPr id="4" name="Content Placeholder 3">
            <a:extLst>
              <a:ext uri="{FF2B5EF4-FFF2-40B4-BE49-F238E27FC236}">
                <a16:creationId xmlns:a16="http://schemas.microsoft.com/office/drawing/2014/main" id="{2BB7C8E7-26D3-1148-A0C1-5B49C715AD1F}"/>
              </a:ext>
            </a:extLst>
          </p:cNvPr>
          <p:cNvSpPr>
            <a:spLocks noGrp="1"/>
          </p:cNvSpPr>
          <p:nvPr>
            <p:ph idx="1"/>
          </p:nvPr>
        </p:nvSpPr>
        <p:spPr>
          <a:xfrm>
            <a:off x="274638" y="4724401"/>
            <a:ext cx="8229600" cy="1527174"/>
          </a:xfrm>
        </p:spPr>
        <p:txBody>
          <a:bodyPr/>
          <a:lstStyle/>
          <a:p>
            <a:r>
              <a:rPr lang="en-US" dirty="0"/>
              <a:t>Mobility changes morphology</a:t>
            </a:r>
          </a:p>
          <a:p>
            <a:pPr lvl="1"/>
            <a:r>
              <a:rPr lang="en-US" dirty="0"/>
              <a:t>Competition between source term growth (increases surface area) and coarsening (reduces surface area)</a:t>
            </a:r>
          </a:p>
          <a:p>
            <a:pPr lvl="1"/>
            <a:r>
              <a:rPr lang="en-US" dirty="0"/>
              <a:t>High mobility case: Coarsening is accelerated, reducing surface area as growing bubbles begin to interact with each other</a:t>
            </a:r>
          </a:p>
          <a:p>
            <a:endParaRPr lang="en-US" dirty="0"/>
          </a:p>
          <a:p>
            <a:endParaRPr lang="en-US" dirty="0"/>
          </a:p>
        </p:txBody>
      </p:sp>
      <p:pic>
        <p:nvPicPr>
          <p:cNvPr id="5" name="Picture 4">
            <a:extLst>
              <a:ext uri="{FF2B5EF4-FFF2-40B4-BE49-F238E27FC236}">
                <a16:creationId xmlns:a16="http://schemas.microsoft.com/office/drawing/2014/main" id="{37FC60F3-B36F-9E4C-819E-AB796B410D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0" y="1139831"/>
            <a:ext cx="4368800" cy="3469835"/>
          </a:xfrm>
          <a:prstGeom prst="rect">
            <a:avLst/>
          </a:prstGeom>
        </p:spPr>
      </p:pic>
      <p:pic>
        <p:nvPicPr>
          <p:cNvPr id="8" name="Picture 7">
            <a:extLst>
              <a:ext uri="{FF2B5EF4-FFF2-40B4-BE49-F238E27FC236}">
                <a16:creationId xmlns:a16="http://schemas.microsoft.com/office/drawing/2014/main" id="{C1310AF3-4C83-CE4D-8EE4-4F65238A296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9871" y="1159734"/>
            <a:ext cx="4368800" cy="3449932"/>
          </a:xfrm>
          <a:prstGeom prst="rect">
            <a:avLst/>
          </a:prstGeom>
        </p:spPr>
      </p:pic>
    </p:spTree>
    <p:extLst>
      <p:ext uri="{BB962C8B-B14F-4D97-AF65-F5344CB8AC3E}">
        <p14:creationId xmlns:p14="http://schemas.microsoft.com/office/powerpoint/2010/main" val="46997908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3ACACC-CF7E-7B4D-A99C-C132A68EC286}"/>
              </a:ext>
            </a:extLst>
          </p:cNvPr>
          <p:cNvSpPr>
            <a:spLocks noGrp="1"/>
          </p:cNvSpPr>
          <p:nvPr>
            <p:ph type="title"/>
          </p:nvPr>
        </p:nvSpPr>
        <p:spPr/>
        <p:txBody>
          <a:bodyPr/>
          <a:lstStyle/>
          <a:p>
            <a:r>
              <a:rPr lang="en-US" dirty="0"/>
              <a:t>Length scale/feature size</a:t>
            </a:r>
          </a:p>
        </p:txBody>
      </p:sp>
      <p:sp>
        <p:nvSpPr>
          <p:cNvPr id="3" name="Content Placeholder 2">
            <a:extLst>
              <a:ext uri="{FF2B5EF4-FFF2-40B4-BE49-F238E27FC236}">
                <a16:creationId xmlns:a16="http://schemas.microsoft.com/office/drawing/2014/main" id="{0575C39A-68FC-1D41-B8F3-A6464C7FF317}"/>
              </a:ext>
            </a:extLst>
          </p:cNvPr>
          <p:cNvSpPr>
            <a:spLocks noGrp="1"/>
          </p:cNvSpPr>
          <p:nvPr>
            <p:ph idx="1"/>
          </p:nvPr>
        </p:nvSpPr>
        <p:spPr>
          <a:xfrm>
            <a:off x="850640" y="1253331"/>
            <a:ext cx="4128809" cy="4351338"/>
          </a:xfrm>
        </p:spPr>
        <p:txBody>
          <a:bodyPr/>
          <a:lstStyle/>
          <a:p>
            <a:r>
              <a:rPr lang="en-US" dirty="0"/>
              <a:t>Would like to have simulation domain size &gt;&gt; length scale throughout</a:t>
            </a:r>
          </a:p>
          <a:p>
            <a:r>
              <a:rPr lang="en-US" dirty="0"/>
              <a:t>How to measure?</a:t>
            </a:r>
          </a:p>
          <a:p>
            <a:pPr lvl="1"/>
            <a:r>
              <a:rPr lang="en-US" dirty="0"/>
              <a:t>Bubble radius is convenient in early stages but loses meaning when a highly interconnected microstructure forms</a:t>
            </a:r>
          </a:p>
          <a:p>
            <a:pPr lvl="1"/>
            <a:r>
              <a:rPr lang="en-US" dirty="0"/>
              <a:t>Alternative: Inverse of surface area per unit volume of bubble phase, 1/</a:t>
            </a:r>
            <a:r>
              <a:rPr lang="en-US" i="1" dirty="0" err="1"/>
              <a:t>S</a:t>
            </a:r>
            <a:r>
              <a:rPr lang="en-US" i="1" baseline="-25000" dirty="0" err="1"/>
              <a:t>v</a:t>
            </a:r>
            <a:endParaRPr lang="en-US" i="1" dirty="0"/>
          </a:p>
          <a:p>
            <a:pPr lvl="2"/>
            <a:r>
              <a:rPr lang="en-US" dirty="0"/>
              <a:t>Used for coarsening in past</a:t>
            </a:r>
          </a:p>
          <a:p>
            <a:pPr lvl="1"/>
            <a:r>
              <a:rPr lang="en-US" dirty="0"/>
              <a:t>1/</a:t>
            </a:r>
            <a:r>
              <a:rPr lang="en-US" i="1" dirty="0" err="1"/>
              <a:t>S</a:t>
            </a:r>
            <a:r>
              <a:rPr lang="en-US" i="1" baseline="-25000" dirty="0" err="1"/>
              <a:t>v</a:t>
            </a:r>
            <a:r>
              <a:rPr lang="en-US" dirty="0"/>
              <a:t> remains at least an order of magnitude &lt; domain size (72 </a:t>
            </a:r>
            <a:r>
              <a:rPr lang="en-US" dirty="0" err="1"/>
              <a:t>μm</a:t>
            </a:r>
            <a:r>
              <a:rPr lang="en-US" dirty="0"/>
              <a:t>) throughout</a:t>
            </a:r>
          </a:p>
        </p:txBody>
      </p:sp>
      <p:pic>
        <p:nvPicPr>
          <p:cNvPr id="5" name="Picture 4">
            <a:extLst>
              <a:ext uri="{FF2B5EF4-FFF2-40B4-BE49-F238E27FC236}">
                <a16:creationId xmlns:a16="http://schemas.microsoft.com/office/drawing/2014/main" id="{4F48165F-1373-024C-9D3E-A8801F0887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75890" y="3765620"/>
            <a:ext cx="3393472" cy="2602760"/>
          </a:xfrm>
          <a:prstGeom prst="rect">
            <a:avLst/>
          </a:prstGeom>
        </p:spPr>
      </p:pic>
      <p:pic>
        <p:nvPicPr>
          <p:cNvPr id="6" name="Picture 5">
            <a:extLst>
              <a:ext uri="{FF2B5EF4-FFF2-40B4-BE49-F238E27FC236}">
                <a16:creationId xmlns:a16="http://schemas.microsoft.com/office/drawing/2014/main" id="{9E335D1A-37B1-BE47-84A3-AFD1F3F2C225}"/>
              </a:ext>
            </a:extLst>
          </p:cNvPr>
          <p:cNvPicPr>
            <a:picLocks noChangeAspect="1"/>
          </p:cNvPicPr>
          <p:nvPr/>
        </p:nvPicPr>
        <p:blipFill rotWithShape="1">
          <a:blip r:embed="rId4">
            <a:extLst>
              <a:ext uri="{28A0092B-C50C-407E-A947-70E740481C1C}">
                <a14:useLocalDpi xmlns:a14="http://schemas.microsoft.com/office/drawing/2010/main" val="0"/>
              </a:ext>
            </a:extLst>
          </a:blip>
          <a:srcRect l="15418" t="14445" r="16303" b="4444"/>
          <a:stretch/>
        </p:blipFill>
        <p:spPr>
          <a:xfrm>
            <a:off x="5715000" y="933335"/>
            <a:ext cx="2973294" cy="2818837"/>
          </a:xfrm>
          <a:prstGeom prst="rect">
            <a:avLst/>
          </a:prstGeom>
        </p:spPr>
      </p:pic>
    </p:spTree>
    <p:extLst>
      <p:ext uri="{BB962C8B-B14F-4D97-AF65-F5344CB8AC3E}">
        <p14:creationId xmlns:p14="http://schemas.microsoft.com/office/powerpoint/2010/main" val="96256044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8EFAA9-8C7F-3340-AE84-9C5160DE05FC}"/>
              </a:ext>
            </a:extLst>
          </p:cNvPr>
          <p:cNvSpPr>
            <a:spLocks noGrp="1"/>
          </p:cNvSpPr>
          <p:nvPr>
            <p:ph type="title"/>
          </p:nvPr>
        </p:nvSpPr>
        <p:spPr/>
        <p:txBody>
          <a:bodyPr/>
          <a:lstStyle/>
          <a:p>
            <a:r>
              <a:rPr lang="en-US" dirty="0"/>
              <a:t>Effect of minimum bubble spacing in initial conditions </a:t>
            </a:r>
          </a:p>
        </p:txBody>
      </p:sp>
      <p:sp>
        <p:nvSpPr>
          <p:cNvPr id="3" name="Content Placeholder 2">
            <a:extLst>
              <a:ext uri="{FF2B5EF4-FFF2-40B4-BE49-F238E27FC236}">
                <a16:creationId xmlns:a16="http://schemas.microsoft.com/office/drawing/2014/main" id="{8514B4D2-BB77-614E-85AC-746B85AC4319}"/>
              </a:ext>
            </a:extLst>
          </p:cNvPr>
          <p:cNvSpPr>
            <a:spLocks noGrp="1"/>
          </p:cNvSpPr>
          <p:nvPr>
            <p:ph idx="1"/>
          </p:nvPr>
        </p:nvSpPr>
        <p:spPr/>
        <p:txBody>
          <a:bodyPr/>
          <a:lstStyle/>
          <a:p>
            <a:r>
              <a:rPr lang="en-US" dirty="0"/>
              <a:t>Also simulated </a:t>
            </a:r>
            <a:r>
              <a:rPr lang="en-US" i="1" dirty="0" err="1"/>
              <a:t>l</a:t>
            </a:r>
            <a:r>
              <a:rPr lang="en-US" i="1" baseline="-25000" dirty="0" err="1"/>
              <a:t>min</a:t>
            </a:r>
            <a:r>
              <a:rPr lang="en-US" dirty="0"/>
              <a:t> = 130 nm, 200 nm, 5 configurations each</a:t>
            </a:r>
          </a:p>
          <a:p>
            <a:r>
              <a:rPr lang="en-US" dirty="0"/>
              <a:t>200 nm: Initial portion of release curve delayed</a:t>
            </a:r>
          </a:p>
          <a:p>
            <a:r>
              <a:rPr lang="en-US" dirty="0"/>
              <a:t>Slight decrease in </a:t>
            </a:r>
            <a:r>
              <a:rPr lang="en-US" i="1" dirty="0" err="1"/>
              <a:t>F</a:t>
            </a:r>
            <a:r>
              <a:rPr lang="en-US" i="1" baseline="-25000" dirty="0" err="1"/>
              <a:t>c,sat</a:t>
            </a:r>
            <a:r>
              <a:rPr lang="en-US" dirty="0"/>
              <a:t> with </a:t>
            </a:r>
            <a:r>
              <a:rPr lang="en-US" i="1" dirty="0" err="1"/>
              <a:t>l</a:t>
            </a:r>
            <a:r>
              <a:rPr lang="en-US" i="1" baseline="-25000" dirty="0" err="1"/>
              <a:t>min</a:t>
            </a:r>
            <a:r>
              <a:rPr lang="en-US" dirty="0"/>
              <a:t>, but may be just due to statistical variation</a:t>
            </a:r>
          </a:p>
        </p:txBody>
      </p:sp>
      <p:graphicFrame>
        <p:nvGraphicFramePr>
          <p:cNvPr id="9" name="Table 8">
            <a:extLst>
              <a:ext uri="{FF2B5EF4-FFF2-40B4-BE49-F238E27FC236}">
                <a16:creationId xmlns:a16="http://schemas.microsoft.com/office/drawing/2014/main" id="{B94949BC-DDC4-BA4C-B94B-F0B99172C670}"/>
              </a:ext>
            </a:extLst>
          </p:cNvPr>
          <p:cNvGraphicFramePr>
            <a:graphicFrameLocks noGrp="1"/>
          </p:cNvGraphicFramePr>
          <p:nvPr/>
        </p:nvGraphicFramePr>
        <p:xfrm>
          <a:off x="5968566" y="3588550"/>
          <a:ext cx="2996318" cy="2026920"/>
        </p:xfrm>
        <a:graphic>
          <a:graphicData uri="http://schemas.openxmlformats.org/drawingml/2006/table">
            <a:tbl>
              <a:tblPr firstRow="1" bandRow="1">
                <a:tableStyleId>{21E4AEA4-8DFA-4A89-87EB-49C32662AFE0}</a:tableStyleId>
              </a:tblPr>
              <a:tblGrid>
                <a:gridCol w="1498159">
                  <a:extLst>
                    <a:ext uri="{9D8B030D-6E8A-4147-A177-3AD203B41FA5}">
                      <a16:colId xmlns:a16="http://schemas.microsoft.com/office/drawing/2014/main" val="3551784723"/>
                    </a:ext>
                  </a:extLst>
                </a:gridCol>
                <a:gridCol w="1498159">
                  <a:extLst>
                    <a:ext uri="{9D8B030D-6E8A-4147-A177-3AD203B41FA5}">
                      <a16:colId xmlns:a16="http://schemas.microsoft.com/office/drawing/2014/main" val="2875726402"/>
                    </a:ext>
                  </a:extLst>
                </a:gridCol>
              </a:tblGrid>
              <a:tr h="370840">
                <a:tc>
                  <a:txBody>
                    <a:bodyPr/>
                    <a:lstStyle/>
                    <a:p>
                      <a:r>
                        <a:rPr lang="en-US" dirty="0"/>
                        <a:t>Min. spacing (</a:t>
                      </a:r>
                      <a:r>
                        <a:rPr lang="en-US" dirty="0" err="1"/>
                        <a:t>l</a:t>
                      </a:r>
                      <a:r>
                        <a:rPr lang="en-US" baseline="-25000" dirty="0" err="1"/>
                        <a:t>min</a:t>
                      </a:r>
                      <a:r>
                        <a:rPr lang="en-US" dirty="0"/>
                        <a:t>), nm</a:t>
                      </a:r>
                    </a:p>
                  </a:txBody>
                  <a:tcPr/>
                </a:tc>
                <a:tc>
                  <a:txBody>
                    <a:bodyPr/>
                    <a:lstStyle/>
                    <a:p>
                      <a:r>
                        <a:rPr lang="en-US" dirty="0" err="1"/>
                        <a:t>F</a:t>
                      </a:r>
                      <a:r>
                        <a:rPr lang="en-US" baseline="-25000" dirty="0" err="1"/>
                        <a:t>c,sat</a:t>
                      </a:r>
                      <a:endParaRPr lang="en-US" i="1" baseline="-25000" dirty="0"/>
                    </a:p>
                  </a:txBody>
                  <a:tcPr/>
                </a:tc>
                <a:extLst>
                  <a:ext uri="{0D108BD9-81ED-4DB2-BD59-A6C34878D82A}">
                    <a16:rowId xmlns:a16="http://schemas.microsoft.com/office/drawing/2014/main" val="2844472805"/>
                  </a:ext>
                </a:extLst>
              </a:tr>
              <a:tr h="370840">
                <a:tc>
                  <a:txBody>
                    <a:bodyPr/>
                    <a:lstStyle/>
                    <a:p>
                      <a:r>
                        <a:rPr lang="en-US" dirty="0"/>
                        <a:t>130</a:t>
                      </a:r>
                    </a:p>
                  </a:txBody>
                  <a:tcPr/>
                </a:tc>
                <a:tc>
                  <a:txBody>
                    <a:bodyPr/>
                    <a:lstStyle/>
                    <a:p>
                      <a:r>
                        <a:rPr lang="en-US" dirty="0"/>
                        <a:t>0.61 ± 0.039</a:t>
                      </a:r>
                    </a:p>
                  </a:txBody>
                  <a:tcPr/>
                </a:tc>
                <a:extLst>
                  <a:ext uri="{0D108BD9-81ED-4DB2-BD59-A6C34878D82A}">
                    <a16:rowId xmlns:a16="http://schemas.microsoft.com/office/drawing/2014/main" val="78620453"/>
                  </a:ext>
                </a:extLst>
              </a:tr>
              <a:tr h="370840">
                <a:tc>
                  <a:txBody>
                    <a:bodyPr/>
                    <a:lstStyle/>
                    <a:p>
                      <a:r>
                        <a:rPr lang="en-US" dirty="0"/>
                        <a:t>160</a:t>
                      </a:r>
                    </a:p>
                  </a:txBody>
                  <a:tcPr/>
                </a:tc>
                <a:tc>
                  <a:txBody>
                    <a:bodyPr/>
                    <a:lstStyle/>
                    <a:p>
                      <a:r>
                        <a:rPr lang="en-US" dirty="0"/>
                        <a:t>0.60 ± 0.036</a:t>
                      </a:r>
                    </a:p>
                  </a:txBody>
                  <a:tcPr/>
                </a:tc>
                <a:extLst>
                  <a:ext uri="{0D108BD9-81ED-4DB2-BD59-A6C34878D82A}">
                    <a16:rowId xmlns:a16="http://schemas.microsoft.com/office/drawing/2014/main" val="5744672"/>
                  </a:ext>
                </a:extLst>
              </a:tr>
              <a:tr h="370840">
                <a:tc>
                  <a:txBody>
                    <a:bodyPr/>
                    <a:lstStyle/>
                    <a:p>
                      <a:r>
                        <a:rPr lang="en-US" dirty="0"/>
                        <a:t>200</a:t>
                      </a:r>
                    </a:p>
                  </a:txBody>
                  <a:tcPr/>
                </a:tc>
                <a:tc>
                  <a:txBody>
                    <a:bodyPr/>
                    <a:lstStyle/>
                    <a:p>
                      <a:r>
                        <a:rPr lang="en-US" dirty="0"/>
                        <a:t>0.58 ± 0.046</a:t>
                      </a:r>
                    </a:p>
                  </a:txBody>
                  <a:tcPr/>
                </a:tc>
                <a:extLst>
                  <a:ext uri="{0D108BD9-81ED-4DB2-BD59-A6C34878D82A}">
                    <a16:rowId xmlns:a16="http://schemas.microsoft.com/office/drawing/2014/main" val="1218365545"/>
                  </a:ext>
                </a:extLst>
              </a:tr>
            </a:tbl>
          </a:graphicData>
        </a:graphic>
      </p:graphicFrame>
      <p:pic>
        <p:nvPicPr>
          <p:cNvPr id="5" name="Picture 4">
            <a:extLst>
              <a:ext uri="{FF2B5EF4-FFF2-40B4-BE49-F238E27FC236}">
                <a16:creationId xmlns:a16="http://schemas.microsoft.com/office/drawing/2014/main" id="{F3159FD9-B9C2-FB45-B278-5E729EE6E3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4700" y="3184533"/>
            <a:ext cx="4526643" cy="3527598"/>
          </a:xfrm>
          <a:prstGeom prst="rect">
            <a:avLst/>
          </a:prstGeom>
        </p:spPr>
      </p:pic>
    </p:spTree>
    <p:extLst>
      <p:ext uri="{BB962C8B-B14F-4D97-AF65-F5344CB8AC3E}">
        <p14:creationId xmlns:p14="http://schemas.microsoft.com/office/powerpoint/2010/main" val="3936282414"/>
      </p:ext>
    </p:extLst>
  </p:cSld>
  <p:clrMapOvr>
    <a:masterClrMapping/>
  </p:clrMapOvr>
  <mc:AlternateContent xmlns:mc="http://schemas.openxmlformats.org/markup-compatibility/2006" xmlns:p14="http://schemas.microsoft.com/office/powerpoint/2010/main">
    <mc:Choice Requires="p14">
      <p:transition spd="slow" p14:dur="2000" advTm="94320"/>
    </mc:Choice>
    <mc:Fallback xmlns="">
      <p:transition spd="slow" advTm="94320"/>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73708E3-D2A3-2D4B-BF78-4A5E536F83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86784" y="2666084"/>
            <a:ext cx="4544441" cy="3541469"/>
          </a:xfrm>
          <a:prstGeom prst="rect">
            <a:avLst/>
          </a:prstGeom>
        </p:spPr>
      </p:pic>
      <p:sp>
        <p:nvSpPr>
          <p:cNvPr id="2" name="Title 1">
            <a:extLst>
              <a:ext uri="{FF2B5EF4-FFF2-40B4-BE49-F238E27FC236}">
                <a16:creationId xmlns:a16="http://schemas.microsoft.com/office/drawing/2014/main" id="{8FC9D2A7-CCFE-F447-9EA7-FCE3EF350FA3}"/>
              </a:ext>
            </a:extLst>
          </p:cNvPr>
          <p:cNvSpPr>
            <a:spLocks noGrp="1"/>
          </p:cNvSpPr>
          <p:nvPr>
            <p:ph type="title"/>
          </p:nvPr>
        </p:nvSpPr>
        <p:spPr/>
        <p:txBody>
          <a:bodyPr/>
          <a:lstStyle/>
          <a:p>
            <a:r>
              <a:rPr lang="en-US" dirty="0"/>
              <a:t>Effect of simulation domain geometry</a:t>
            </a:r>
          </a:p>
        </p:txBody>
      </p:sp>
      <p:sp>
        <p:nvSpPr>
          <p:cNvPr id="3" name="Content Placeholder 2">
            <a:extLst>
              <a:ext uri="{FF2B5EF4-FFF2-40B4-BE49-F238E27FC236}">
                <a16:creationId xmlns:a16="http://schemas.microsoft.com/office/drawing/2014/main" id="{3EA454D6-52BA-5448-9DDE-42B19799D80F}"/>
              </a:ext>
            </a:extLst>
          </p:cNvPr>
          <p:cNvSpPr>
            <a:spLocks noGrp="1"/>
          </p:cNvSpPr>
          <p:nvPr>
            <p:ph idx="1"/>
          </p:nvPr>
        </p:nvSpPr>
        <p:spPr>
          <a:xfrm>
            <a:off x="863605" y="1376855"/>
            <a:ext cx="7811737" cy="4699332"/>
          </a:xfrm>
        </p:spPr>
        <p:txBody>
          <a:bodyPr/>
          <a:lstStyle/>
          <a:p>
            <a:r>
              <a:rPr lang="en-US" dirty="0"/>
              <a:t>Compare venting curves for circular GB vs. square GB</a:t>
            </a:r>
          </a:p>
          <a:p>
            <a:pPr lvl="1"/>
            <a:r>
              <a:rPr lang="en-US" dirty="0"/>
              <a:t>Circular GB: </a:t>
            </a:r>
            <a:r>
              <a:rPr lang="en-US" i="1" dirty="0" err="1"/>
              <a:t>F</a:t>
            </a:r>
            <a:r>
              <a:rPr lang="en-US" i="1" baseline="-25000" dirty="0" err="1"/>
              <a:t>c,sat</a:t>
            </a:r>
            <a:r>
              <a:rPr lang="en-US" dirty="0"/>
              <a:t> = 0.61 ± 0.046, Square GB: 0.60 ± 0.036</a:t>
            </a:r>
          </a:p>
          <a:p>
            <a:pPr lvl="1"/>
            <a:r>
              <a:rPr lang="en-US" dirty="0"/>
              <a:t>Conclude that GB geometry does not have a significant effect</a:t>
            </a:r>
          </a:p>
          <a:p>
            <a:pPr lvl="1"/>
            <a:endParaRPr lang="en-US" dirty="0"/>
          </a:p>
        </p:txBody>
      </p:sp>
      <p:pic>
        <p:nvPicPr>
          <p:cNvPr id="7" name="Picture 6">
            <a:extLst>
              <a:ext uri="{FF2B5EF4-FFF2-40B4-BE49-F238E27FC236}">
                <a16:creationId xmlns:a16="http://schemas.microsoft.com/office/drawing/2014/main" id="{B215AD0F-45AA-7D4A-B344-DF28329E0E18}"/>
              </a:ext>
            </a:extLst>
          </p:cNvPr>
          <p:cNvPicPr>
            <a:picLocks noChangeAspect="1"/>
          </p:cNvPicPr>
          <p:nvPr/>
        </p:nvPicPr>
        <p:blipFill rotWithShape="1">
          <a:blip r:embed="rId4">
            <a:extLst>
              <a:ext uri="{28A0092B-C50C-407E-A947-70E740481C1C}">
                <a14:useLocalDpi xmlns:a14="http://schemas.microsoft.com/office/drawing/2010/main" val="0"/>
              </a:ext>
            </a:extLst>
          </a:blip>
          <a:srcRect l="22512" t="1482" r="16747"/>
          <a:stretch/>
        </p:blipFill>
        <p:spPr>
          <a:xfrm>
            <a:off x="1076405" y="4702357"/>
            <a:ext cx="1572639" cy="2035630"/>
          </a:xfrm>
          <a:prstGeom prst="rect">
            <a:avLst/>
          </a:prstGeom>
        </p:spPr>
      </p:pic>
      <p:pic>
        <p:nvPicPr>
          <p:cNvPr id="9" name="Picture 8">
            <a:extLst>
              <a:ext uri="{FF2B5EF4-FFF2-40B4-BE49-F238E27FC236}">
                <a16:creationId xmlns:a16="http://schemas.microsoft.com/office/drawing/2014/main" id="{FB754DB3-19BD-3C44-999E-F7176818A132}"/>
              </a:ext>
            </a:extLst>
          </p:cNvPr>
          <p:cNvPicPr>
            <a:picLocks noChangeAspect="1"/>
          </p:cNvPicPr>
          <p:nvPr/>
        </p:nvPicPr>
        <p:blipFill rotWithShape="1">
          <a:blip r:embed="rId5">
            <a:extLst>
              <a:ext uri="{28A0092B-C50C-407E-A947-70E740481C1C}">
                <a14:useLocalDpi xmlns:a14="http://schemas.microsoft.com/office/drawing/2010/main" val="0"/>
              </a:ext>
            </a:extLst>
          </a:blip>
          <a:srcRect l="23103" t="5555" r="15297" b="6111"/>
          <a:stretch/>
        </p:blipFill>
        <p:spPr>
          <a:xfrm>
            <a:off x="985345" y="2547257"/>
            <a:ext cx="1828802" cy="2092865"/>
          </a:xfrm>
          <a:prstGeom prst="rect">
            <a:avLst/>
          </a:prstGeom>
        </p:spPr>
      </p:pic>
      <p:cxnSp>
        <p:nvCxnSpPr>
          <p:cNvPr id="11" name="Straight Arrow Connector 10">
            <a:extLst>
              <a:ext uri="{FF2B5EF4-FFF2-40B4-BE49-F238E27FC236}">
                <a16:creationId xmlns:a16="http://schemas.microsoft.com/office/drawing/2014/main" id="{18D34B6D-B42A-7247-BA07-9F32922BD189}"/>
              </a:ext>
            </a:extLst>
          </p:cNvPr>
          <p:cNvCxnSpPr>
            <a:cxnSpLocks/>
          </p:cNvCxnSpPr>
          <p:nvPr/>
        </p:nvCxnSpPr>
        <p:spPr bwMode="auto">
          <a:xfrm flipV="1">
            <a:off x="2638159" y="4911415"/>
            <a:ext cx="3311071" cy="686874"/>
          </a:xfrm>
          <a:prstGeom prst="straightConnector1">
            <a:avLst/>
          </a:prstGeom>
          <a:solidFill>
            <a:schemeClr val="accent1"/>
          </a:solidFill>
          <a:ln w="31750" cap="flat" cmpd="sng" algn="ctr">
            <a:solidFill>
              <a:srgbClr val="D75427"/>
            </a:solidFill>
            <a:prstDash val="solid"/>
            <a:round/>
            <a:headEnd type="none" w="med" len="med"/>
            <a:tailEnd type="triangle"/>
          </a:ln>
          <a:effectLst/>
        </p:spPr>
      </p:cxnSp>
      <p:cxnSp>
        <p:nvCxnSpPr>
          <p:cNvPr id="12" name="Straight Arrow Connector 11">
            <a:extLst>
              <a:ext uri="{FF2B5EF4-FFF2-40B4-BE49-F238E27FC236}">
                <a16:creationId xmlns:a16="http://schemas.microsoft.com/office/drawing/2014/main" id="{339D39B8-A816-D044-AD6E-F18AE516D642}"/>
              </a:ext>
            </a:extLst>
          </p:cNvPr>
          <p:cNvCxnSpPr>
            <a:cxnSpLocks/>
            <a:stCxn id="9" idx="3"/>
          </p:cNvCxnSpPr>
          <p:nvPr/>
        </p:nvCxnSpPr>
        <p:spPr bwMode="auto">
          <a:xfrm>
            <a:off x="2814147" y="3593690"/>
            <a:ext cx="3363684" cy="1240441"/>
          </a:xfrm>
          <a:prstGeom prst="straightConnector1">
            <a:avLst/>
          </a:prstGeom>
          <a:solidFill>
            <a:schemeClr val="accent1"/>
          </a:solidFill>
          <a:ln w="31750" cap="flat" cmpd="sng" algn="ctr">
            <a:solidFill>
              <a:srgbClr val="1174BA"/>
            </a:solidFill>
            <a:prstDash val="solid"/>
            <a:round/>
            <a:headEnd type="none" w="med" len="med"/>
            <a:tailEnd type="triangle"/>
          </a:ln>
          <a:effectLst/>
        </p:spPr>
      </p:cxnSp>
    </p:spTree>
    <p:extLst>
      <p:ext uri="{BB962C8B-B14F-4D97-AF65-F5344CB8AC3E}">
        <p14:creationId xmlns:p14="http://schemas.microsoft.com/office/powerpoint/2010/main" val="1380237738"/>
      </p:ext>
    </p:extLst>
  </p:cSld>
  <p:clrMapOvr>
    <a:masterClrMapping/>
  </p:clrMapOvr>
  <mc:AlternateContent xmlns:mc="http://schemas.openxmlformats.org/markup-compatibility/2006" xmlns:p14="http://schemas.microsoft.com/office/powerpoint/2010/main">
    <mc:Choice Requires="p14">
      <p:transition spd="slow" p14:dur="2000" advTm="83570"/>
    </mc:Choice>
    <mc:Fallback xmlns="">
      <p:transition spd="slow" advTm="83570"/>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C9D2A7-CCFE-F447-9EA7-FCE3EF350FA3}"/>
              </a:ext>
            </a:extLst>
          </p:cNvPr>
          <p:cNvSpPr>
            <a:spLocks noGrp="1"/>
          </p:cNvSpPr>
          <p:nvPr>
            <p:ph type="title"/>
          </p:nvPr>
        </p:nvSpPr>
        <p:spPr/>
        <p:txBody>
          <a:bodyPr/>
          <a:lstStyle/>
          <a:p>
            <a:r>
              <a:rPr lang="en-US" dirty="0"/>
              <a:t>Effect of simulation temperature</a:t>
            </a:r>
          </a:p>
        </p:txBody>
      </p:sp>
      <p:sp>
        <p:nvSpPr>
          <p:cNvPr id="3" name="Content Placeholder 2">
            <a:extLst>
              <a:ext uri="{FF2B5EF4-FFF2-40B4-BE49-F238E27FC236}">
                <a16:creationId xmlns:a16="http://schemas.microsoft.com/office/drawing/2014/main" id="{3EA454D6-52BA-5448-9DDE-42B19799D80F}"/>
              </a:ext>
            </a:extLst>
          </p:cNvPr>
          <p:cNvSpPr>
            <a:spLocks noGrp="1"/>
          </p:cNvSpPr>
          <p:nvPr>
            <p:ph idx="1"/>
          </p:nvPr>
        </p:nvSpPr>
        <p:spPr>
          <a:xfrm>
            <a:off x="863599" y="1403545"/>
            <a:ext cx="7811737" cy="4351338"/>
          </a:xfrm>
        </p:spPr>
        <p:txBody>
          <a:bodyPr/>
          <a:lstStyle/>
          <a:p>
            <a:r>
              <a:rPr lang="en-US" dirty="0"/>
              <a:t>Current BISON model assumes </a:t>
            </a:r>
            <a:r>
              <a:rPr lang="en-US" i="1" dirty="0" err="1"/>
              <a:t>F</a:t>
            </a:r>
            <a:r>
              <a:rPr lang="en-US" i="1" baseline="-25000" dirty="0" err="1"/>
              <a:t>c,sat</a:t>
            </a:r>
            <a:r>
              <a:rPr lang="en-US" dirty="0"/>
              <a:t> is independent of temperature</a:t>
            </a:r>
          </a:p>
          <a:p>
            <a:r>
              <a:rPr lang="en-US" dirty="0"/>
              <a:t>Primary effect of varying temperature: Gas diffusivity </a:t>
            </a:r>
            <a:r>
              <a:rPr lang="en-US" i="1" dirty="0"/>
              <a:t>D</a:t>
            </a:r>
            <a:r>
              <a:rPr lang="en-US" i="1" baseline="-25000" dirty="0"/>
              <a:t>g</a:t>
            </a:r>
          </a:p>
          <a:p>
            <a:r>
              <a:rPr lang="en-US" dirty="0"/>
              <a:t>Ran 5 simulations with T = 1015 K (</a:t>
            </a:r>
            <a:r>
              <a:rPr lang="en-US" i="1" dirty="0"/>
              <a:t>D</a:t>
            </a:r>
            <a:r>
              <a:rPr lang="en-US" i="1" baseline="-25000" dirty="0"/>
              <a:t>g</a:t>
            </a:r>
            <a:r>
              <a:rPr lang="en-US" dirty="0"/>
              <a:t> decreased by 2x)</a:t>
            </a:r>
          </a:p>
          <a:p>
            <a:pPr lvl="1"/>
            <a:r>
              <a:rPr lang="en-US" dirty="0"/>
              <a:t>Much finer microstructure at same simulation time</a:t>
            </a:r>
          </a:p>
          <a:p>
            <a:pPr lvl="1"/>
            <a:r>
              <a:rPr lang="en-US" dirty="0"/>
              <a:t>No change in calculated </a:t>
            </a:r>
            <a:r>
              <a:rPr lang="en-US" i="1" dirty="0" err="1"/>
              <a:t>F</a:t>
            </a:r>
            <a:r>
              <a:rPr lang="en-US" i="1" baseline="-25000" dirty="0" err="1"/>
              <a:t>c,sat</a:t>
            </a:r>
            <a:r>
              <a:rPr lang="en-US" dirty="0"/>
              <a:t> = 0.60 ± 0.014</a:t>
            </a:r>
          </a:p>
        </p:txBody>
      </p:sp>
      <p:pic>
        <p:nvPicPr>
          <p:cNvPr id="6" name="Picture 5">
            <a:extLst>
              <a:ext uri="{FF2B5EF4-FFF2-40B4-BE49-F238E27FC236}">
                <a16:creationId xmlns:a16="http://schemas.microsoft.com/office/drawing/2014/main" id="{B3877047-B1ED-2E4D-BFE8-F4EBE1328B61}"/>
              </a:ext>
            </a:extLst>
          </p:cNvPr>
          <p:cNvPicPr>
            <a:picLocks noChangeAspect="1"/>
          </p:cNvPicPr>
          <p:nvPr/>
        </p:nvPicPr>
        <p:blipFill rotWithShape="1">
          <a:blip r:embed="rId3">
            <a:extLst>
              <a:ext uri="{28A0092B-C50C-407E-A947-70E740481C1C}">
                <a14:useLocalDpi xmlns:a14="http://schemas.microsoft.com/office/drawing/2010/main" val="0"/>
              </a:ext>
            </a:extLst>
          </a:blip>
          <a:srcRect l="27705" r="19978"/>
          <a:stretch/>
        </p:blipFill>
        <p:spPr>
          <a:xfrm>
            <a:off x="3041357" y="3811397"/>
            <a:ext cx="1420832" cy="2167370"/>
          </a:xfrm>
          <a:prstGeom prst="rect">
            <a:avLst/>
          </a:prstGeom>
        </p:spPr>
      </p:pic>
      <p:pic>
        <p:nvPicPr>
          <p:cNvPr id="13" name="Picture 12">
            <a:extLst>
              <a:ext uri="{FF2B5EF4-FFF2-40B4-BE49-F238E27FC236}">
                <a16:creationId xmlns:a16="http://schemas.microsoft.com/office/drawing/2014/main" id="{AC7869D6-78FE-EA42-AD8A-DC07C7C6EA97}"/>
              </a:ext>
            </a:extLst>
          </p:cNvPr>
          <p:cNvPicPr>
            <a:picLocks noChangeAspect="1"/>
          </p:cNvPicPr>
          <p:nvPr/>
        </p:nvPicPr>
        <p:blipFill rotWithShape="1">
          <a:blip r:embed="rId4">
            <a:extLst>
              <a:ext uri="{28A0092B-C50C-407E-A947-70E740481C1C}">
                <a14:useLocalDpi xmlns:a14="http://schemas.microsoft.com/office/drawing/2010/main" val="0"/>
              </a:ext>
            </a:extLst>
          </a:blip>
          <a:srcRect l="22512" t="1482" r="16747"/>
          <a:stretch/>
        </p:blipFill>
        <p:spPr>
          <a:xfrm>
            <a:off x="4860817" y="3870220"/>
            <a:ext cx="1735927" cy="2246991"/>
          </a:xfrm>
          <a:prstGeom prst="rect">
            <a:avLst/>
          </a:prstGeom>
        </p:spPr>
      </p:pic>
      <p:sp>
        <p:nvSpPr>
          <p:cNvPr id="14" name="TextBox 13">
            <a:extLst>
              <a:ext uri="{FF2B5EF4-FFF2-40B4-BE49-F238E27FC236}">
                <a16:creationId xmlns:a16="http://schemas.microsoft.com/office/drawing/2014/main" id="{7EF4935C-AC16-3545-BF2E-2CA39A4D8E92}"/>
              </a:ext>
            </a:extLst>
          </p:cNvPr>
          <p:cNvSpPr txBox="1"/>
          <p:nvPr/>
        </p:nvSpPr>
        <p:spPr>
          <a:xfrm>
            <a:off x="3020395" y="5996087"/>
            <a:ext cx="1511952" cy="369332"/>
          </a:xfrm>
          <a:prstGeom prst="rect">
            <a:avLst/>
          </a:prstGeom>
          <a:noFill/>
        </p:spPr>
        <p:txBody>
          <a:bodyPr wrap="none" rtlCol="0">
            <a:spAutoFit/>
          </a:bodyPr>
          <a:lstStyle/>
          <a:p>
            <a:r>
              <a:rPr lang="en-US" dirty="0"/>
              <a:t>D</a:t>
            </a:r>
            <a:r>
              <a:rPr lang="en-US" baseline="-25000" dirty="0"/>
              <a:t>g</a:t>
            </a:r>
            <a:r>
              <a:rPr lang="en-US" dirty="0"/>
              <a:t> = 0.05 nm</a:t>
            </a:r>
            <a:r>
              <a:rPr lang="en-US" baseline="30000" dirty="0"/>
              <a:t>2</a:t>
            </a:r>
            <a:r>
              <a:rPr lang="en-US" dirty="0"/>
              <a:t>/s</a:t>
            </a:r>
          </a:p>
        </p:txBody>
      </p:sp>
      <p:sp>
        <p:nvSpPr>
          <p:cNvPr id="15" name="TextBox 14">
            <a:extLst>
              <a:ext uri="{FF2B5EF4-FFF2-40B4-BE49-F238E27FC236}">
                <a16:creationId xmlns:a16="http://schemas.microsoft.com/office/drawing/2014/main" id="{3467D417-9985-BF44-954E-17C49861CBD1}"/>
              </a:ext>
            </a:extLst>
          </p:cNvPr>
          <p:cNvSpPr txBox="1"/>
          <p:nvPr/>
        </p:nvSpPr>
        <p:spPr>
          <a:xfrm>
            <a:off x="5014519" y="5995175"/>
            <a:ext cx="1406154" cy="369332"/>
          </a:xfrm>
          <a:prstGeom prst="rect">
            <a:avLst/>
          </a:prstGeom>
          <a:noFill/>
        </p:spPr>
        <p:txBody>
          <a:bodyPr wrap="none" rtlCol="0">
            <a:spAutoFit/>
          </a:bodyPr>
          <a:lstStyle/>
          <a:p>
            <a:r>
              <a:rPr lang="en-US" dirty="0"/>
              <a:t>D</a:t>
            </a:r>
            <a:r>
              <a:rPr lang="en-US" baseline="-25000" dirty="0"/>
              <a:t>g</a:t>
            </a:r>
            <a:r>
              <a:rPr lang="en-US" dirty="0"/>
              <a:t> = 0.1 nm</a:t>
            </a:r>
            <a:r>
              <a:rPr lang="en-US" baseline="30000" dirty="0"/>
              <a:t>2</a:t>
            </a:r>
            <a:r>
              <a:rPr lang="en-US" dirty="0"/>
              <a:t>/s</a:t>
            </a:r>
          </a:p>
        </p:txBody>
      </p:sp>
      <p:sp>
        <p:nvSpPr>
          <p:cNvPr id="16" name="TextBox 15">
            <a:extLst>
              <a:ext uri="{FF2B5EF4-FFF2-40B4-BE49-F238E27FC236}">
                <a16:creationId xmlns:a16="http://schemas.microsoft.com/office/drawing/2014/main" id="{F03EF958-2E75-CE49-8893-C6B14DC974FD}"/>
              </a:ext>
            </a:extLst>
          </p:cNvPr>
          <p:cNvSpPr txBox="1"/>
          <p:nvPr/>
        </p:nvSpPr>
        <p:spPr>
          <a:xfrm>
            <a:off x="962759" y="4631332"/>
            <a:ext cx="1935781" cy="646331"/>
          </a:xfrm>
          <a:prstGeom prst="rect">
            <a:avLst/>
          </a:prstGeom>
          <a:noFill/>
        </p:spPr>
        <p:txBody>
          <a:bodyPr wrap="square" rtlCol="0">
            <a:spAutoFit/>
          </a:bodyPr>
          <a:lstStyle/>
          <a:p>
            <a:r>
              <a:rPr lang="en-US" dirty="0"/>
              <a:t>Microstructure at t = 1.98 × 10</a:t>
            </a:r>
            <a:r>
              <a:rPr lang="en-US" baseline="30000" dirty="0"/>
              <a:t>8</a:t>
            </a:r>
            <a:r>
              <a:rPr lang="en-US" dirty="0"/>
              <a:t> s:</a:t>
            </a:r>
          </a:p>
        </p:txBody>
      </p:sp>
    </p:spTree>
    <p:extLst>
      <p:ext uri="{BB962C8B-B14F-4D97-AF65-F5344CB8AC3E}">
        <p14:creationId xmlns:p14="http://schemas.microsoft.com/office/powerpoint/2010/main" val="71835443"/>
      </p:ext>
    </p:extLst>
  </p:cSld>
  <p:clrMapOvr>
    <a:masterClrMapping/>
  </p:clrMapOvr>
  <mc:AlternateContent xmlns:mc="http://schemas.openxmlformats.org/markup-compatibility/2006" xmlns:p14="http://schemas.microsoft.com/office/powerpoint/2010/main">
    <mc:Choice Requires="p14">
      <p:transition spd="slow" p14:dur="2000" advTm="63026"/>
    </mc:Choice>
    <mc:Fallback xmlns="">
      <p:transition spd="slow" advTm="63026"/>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24826-4CB4-9F42-A506-19547FAA5801}"/>
              </a:ext>
            </a:extLst>
          </p:cNvPr>
          <p:cNvSpPr>
            <a:spLocks noGrp="1"/>
          </p:cNvSpPr>
          <p:nvPr>
            <p:ph type="title"/>
          </p:nvPr>
        </p:nvSpPr>
        <p:spPr/>
        <p:txBody>
          <a:bodyPr/>
          <a:lstStyle/>
          <a:p>
            <a:r>
              <a:rPr lang="en-US" dirty="0"/>
              <a:t>Phase-field simulation of growing gas bubbles</a:t>
            </a:r>
          </a:p>
        </p:txBody>
      </p:sp>
      <p:sp>
        <p:nvSpPr>
          <p:cNvPr id="3" name="Content Placeholder 2">
            <a:extLst>
              <a:ext uri="{FF2B5EF4-FFF2-40B4-BE49-F238E27FC236}">
                <a16:creationId xmlns:a16="http://schemas.microsoft.com/office/drawing/2014/main" id="{C4142F05-766E-0C47-BC53-38C4801B8481}"/>
              </a:ext>
            </a:extLst>
          </p:cNvPr>
          <p:cNvSpPr>
            <a:spLocks noGrp="1"/>
          </p:cNvSpPr>
          <p:nvPr>
            <p:ph idx="1"/>
          </p:nvPr>
        </p:nvSpPr>
        <p:spPr>
          <a:xfrm>
            <a:off x="863605" y="1724849"/>
            <a:ext cx="7811737" cy="1312641"/>
          </a:xfrm>
        </p:spPr>
        <p:txBody>
          <a:bodyPr/>
          <a:lstStyle/>
          <a:p>
            <a:r>
              <a:rPr lang="en-US" dirty="0"/>
              <a:t>Large 3D simulations required to get good statistics, so start with the simplest model possible</a:t>
            </a:r>
          </a:p>
          <a:p>
            <a:pPr lvl="1"/>
            <a:r>
              <a:rPr lang="en-US" dirty="0"/>
              <a:t>Cahn-Hilliard model, single defect species with source term for production in the solid</a:t>
            </a:r>
          </a:p>
          <a:p>
            <a:pPr lvl="1"/>
            <a:r>
              <a:rPr lang="en-US" dirty="0"/>
              <a:t>Free energy with minima at normalized defect concentrations </a:t>
            </a:r>
            <a:r>
              <a:rPr lang="en-US" i="1" dirty="0"/>
              <a:t>c</a:t>
            </a:r>
            <a:r>
              <a:rPr lang="en-US" dirty="0"/>
              <a:t> = 0 and </a:t>
            </a:r>
            <a:r>
              <a:rPr lang="en-US" i="1" dirty="0"/>
              <a:t>c</a:t>
            </a:r>
            <a:r>
              <a:rPr lang="en-US" dirty="0"/>
              <a:t> = 1 </a:t>
            </a:r>
          </a:p>
        </p:txBody>
      </p:sp>
      <p:sp>
        <p:nvSpPr>
          <p:cNvPr id="6" name="TextBox 5">
            <a:extLst>
              <a:ext uri="{FF2B5EF4-FFF2-40B4-BE49-F238E27FC236}">
                <a16:creationId xmlns:a16="http://schemas.microsoft.com/office/drawing/2014/main" id="{B74CC8E1-D08C-6A48-9023-25D02B1921F9}"/>
              </a:ext>
            </a:extLst>
          </p:cNvPr>
          <p:cNvSpPr txBox="1"/>
          <p:nvPr/>
        </p:nvSpPr>
        <p:spPr>
          <a:xfrm>
            <a:off x="6400800" y="4724400"/>
            <a:ext cx="914400" cy="914400"/>
          </a:xfrm>
          <a:prstGeom prst="rect">
            <a:avLst/>
          </a:prstGeom>
        </p:spPr>
        <p:txBody>
          <a:bodyPr vert="horz" wrap="none" lIns="91440" tIns="45720" rIns="91440" bIns="45720" rtlCol="0">
            <a:normAutofit/>
          </a:bodyPr>
          <a:lstStyle/>
          <a:p>
            <a:pPr marL="0" marR="0" indent="0" algn="l" defTabSz="457200" rtl="0" eaLnBrk="1" fontAlgn="auto" latinLnBrk="0" hangingPunct="1">
              <a:lnSpc>
                <a:spcPct val="100000"/>
              </a:lnSpc>
              <a:spcBef>
                <a:spcPct val="20000"/>
              </a:spcBef>
              <a:spcAft>
                <a:spcPts val="0"/>
              </a:spcAft>
              <a:buClrTx/>
              <a:buSzTx/>
              <a:buFont typeface="Arial"/>
              <a:buNone/>
              <a:tabLst/>
            </a:pPr>
            <a:endParaRPr kumimoji="0" lang="en-US" sz="2323" b="1" i="0" u="none" strike="noStrike" kern="1200" cap="none" spc="0" normalizeH="0" baseline="0" noProof="0" dirty="0">
              <a:ln>
                <a:noFill/>
              </a:ln>
              <a:effectLst/>
              <a:uLnTx/>
              <a:uFillTx/>
              <a:latin typeface="Arial Narrow"/>
              <a:ea typeface="+mn-ea"/>
              <a:cs typeface="Arial Narrow"/>
            </a:endParaRPr>
          </a:p>
        </p:txBody>
      </p:sp>
      <p:sp>
        <p:nvSpPr>
          <p:cNvPr id="4" name="TextBox 3">
            <a:extLst>
              <a:ext uri="{FF2B5EF4-FFF2-40B4-BE49-F238E27FC236}">
                <a16:creationId xmlns:a16="http://schemas.microsoft.com/office/drawing/2014/main" id="{59379C75-1AA1-854B-BAD2-4FC8B34F9FBB}"/>
              </a:ext>
            </a:extLst>
          </p:cNvPr>
          <p:cNvSpPr txBox="1"/>
          <p:nvPr/>
        </p:nvSpPr>
        <p:spPr>
          <a:xfrm>
            <a:off x="1685925" y="6743700"/>
            <a:ext cx="0" cy="0"/>
          </a:xfrm>
          <a:prstGeom prst="rect">
            <a:avLst/>
          </a:prstGeom>
        </p:spPr>
        <p:txBody>
          <a:bodyPr vert="horz" wrap="none" lIns="91440" tIns="45720" rIns="91440" bIns="45720" rtlCol="0">
            <a:normAutofit fontScale="25000" lnSpcReduction="20000"/>
          </a:bodyPr>
          <a:lstStyle/>
          <a:p>
            <a:pPr marL="0" marR="0" indent="0" algn="l" defTabSz="457200" rtl="0" eaLnBrk="1" fontAlgn="auto" latinLnBrk="0" hangingPunct="1">
              <a:lnSpc>
                <a:spcPct val="100000"/>
              </a:lnSpc>
              <a:spcBef>
                <a:spcPct val="20000"/>
              </a:spcBef>
              <a:spcAft>
                <a:spcPts val="0"/>
              </a:spcAft>
              <a:buClrTx/>
              <a:buSzTx/>
              <a:buFont typeface="Arial"/>
              <a:buNone/>
              <a:tabLst/>
            </a:pPr>
            <a:endParaRPr kumimoji="0" lang="en-US" sz="2323" b="1" i="0" u="none" strike="noStrike" kern="1200" cap="none" spc="0" normalizeH="0" baseline="0" noProof="0" dirty="0">
              <a:ln>
                <a:noFill/>
              </a:ln>
              <a:solidFill>
                <a:srgbClr val="FFFFFF"/>
              </a:solidFill>
              <a:effectLst/>
              <a:uLnTx/>
              <a:uFillTx/>
              <a:latin typeface="Arial Narrow"/>
              <a:ea typeface="+mn-ea"/>
              <a:cs typeface="Arial Narrow"/>
            </a:endParaRPr>
          </a:p>
        </p:txBody>
      </p:sp>
      <p:pic>
        <p:nvPicPr>
          <p:cNvPr id="8" name="Picture 7">
            <a:extLst>
              <a:ext uri="{FF2B5EF4-FFF2-40B4-BE49-F238E27FC236}">
                <a16:creationId xmlns:a16="http://schemas.microsoft.com/office/drawing/2014/main" id="{B298AB42-7191-5746-98FF-0F11826C7701}"/>
              </a:ext>
            </a:extLst>
          </p:cNvPr>
          <p:cNvPicPr>
            <a:picLocks noChangeAspect="1"/>
          </p:cNvPicPr>
          <p:nvPr/>
        </p:nvPicPr>
        <p:blipFill>
          <a:blip r:embed="rId3"/>
          <a:stretch>
            <a:fillRect/>
          </a:stretch>
        </p:blipFill>
        <p:spPr>
          <a:xfrm>
            <a:off x="1117599" y="3429000"/>
            <a:ext cx="2307851" cy="783021"/>
          </a:xfrm>
          <a:prstGeom prst="rect">
            <a:avLst/>
          </a:prstGeom>
        </p:spPr>
      </p:pic>
      <p:pic>
        <p:nvPicPr>
          <p:cNvPr id="9" name="Picture 8">
            <a:extLst>
              <a:ext uri="{FF2B5EF4-FFF2-40B4-BE49-F238E27FC236}">
                <a16:creationId xmlns:a16="http://schemas.microsoft.com/office/drawing/2014/main" id="{37F7334E-2060-E64E-B2C1-36DBDAF57364}"/>
              </a:ext>
            </a:extLst>
          </p:cNvPr>
          <p:cNvPicPr>
            <a:picLocks noChangeAspect="1"/>
          </p:cNvPicPr>
          <p:nvPr/>
        </p:nvPicPr>
        <p:blipFill>
          <a:blip r:embed="rId4"/>
          <a:stretch>
            <a:fillRect/>
          </a:stretch>
        </p:blipFill>
        <p:spPr>
          <a:xfrm>
            <a:off x="3716574" y="3526602"/>
            <a:ext cx="1937619" cy="587817"/>
          </a:xfrm>
          <a:prstGeom prst="rect">
            <a:avLst/>
          </a:prstGeom>
        </p:spPr>
      </p:pic>
      <p:pic>
        <p:nvPicPr>
          <p:cNvPr id="12" name="Picture 11">
            <a:extLst>
              <a:ext uri="{FF2B5EF4-FFF2-40B4-BE49-F238E27FC236}">
                <a16:creationId xmlns:a16="http://schemas.microsoft.com/office/drawing/2014/main" id="{98906A3C-1DE1-7A48-AEA5-C8017EA28621}"/>
              </a:ext>
            </a:extLst>
          </p:cNvPr>
          <p:cNvPicPr>
            <a:picLocks noChangeAspect="1"/>
          </p:cNvPicPr>
          <p:nvPr/>
        </p:nvPicPr>
        <p:blipFill>
          <a:blip r:embed="rId5"/>
          <a:stretch>
            <a:fillRect/>
          </a:stretch>
        </p:blipFill>
        <p:spPr>
          <a:xfrm>
            <a:off x="5945317" y="3426753"/>
            <a:ext cx="1993514" cy="696529"/>
          </a:xfrm>
          <a:prstGeom prst="rect">
            <a:avLst/>
          </a:prstGeom>
        </p:spPr>
      </p:pic>
      <p:pic>
        <p:nvPicPr>
          <p:cNvPr id="13" name="Picture 12">
            <a:extLst>
              <a:ext uri="{FF2B5EF4-FFF2-40B4-BE49-F238E27FC236}">
                <a16:creationId xmlns:a16="http://schemas.microsoft.com/office/drawing/2014/main" id="{A52DF3DD-01A0-3B43-9C04-F228A558AAA9}"/>
              </a:ext>
            </a:extLst>
          </p:cNvPr>
          <p:cNvPicPr>
            <a:picLocks noChangeAspect="1"/>
          </p:cNvPicPr>
          <p:nvPr/>
        </p:nvPicPr>
        <p:blipFill>
          <a:blip r:embed="rId6"/>
          <a:stretch>
            <a:fillRect/>
          </a:stretch>
        </p:blipFill>
        <p:spPr>
          <a:xfrm>
            <a:off x="1167267" y="4240676"/>
            <a:ext cx="2472695" cy="783020"/>
          </a:xfrm>
          <a:prstGeom prst="rect">
            <a:avLst/>
          </a:prstGeom>
        </p:spPr>
      </p:pic>
      <p:pic>
        <p:nvPicPr>
          <p:cNvPr id="14" name="Picture 13">
            <a:extLst>
              <a:ext uri="{FF2B5EF4-FFF2-40B4-BE49-F238E27FC236}">
                <a16:creationId xmlns:a16="http://schemas.microsoft.com/office/drawing/2014/main" id="{4D0B2B4D-1E12-144F-AB21-0C2545720BE1}"/>
              </a:ext>
            </a:extLst>
          </p:cNvPr>
          <p:cNvPicPr>
            <a:picLocks noChangeAspect="1"/>
          </p:cNvPicPr>
          <p:nvPr/>
        </p:nvPicPr>
        <p:blipFill>
          <a:blip r:embed="rId7"/>
          <a:stretch>
            <a:fillRect/>
          </a:stretch>
        </p:blipFill>
        <p:spPr>
          <a:xfrm>
            <a:off x="1208250" y="5052352"/>
            <a:ext cx="2143569" cy="586448"/>
          </a:xfrm>
          <a:prstGeom prst="rect">
            <a:avLst/>
          </a:prstGeom>
        </p:spPr>
      </p:pic>
      <p:pic>
        <p:nvPicPr>
          <p:cNvPr id="15" name="Picture 14">
            <a:extLst>
              <a:ext uri="{FF2B5EF4-FFF2-40B4-BE49-F238E27FC236}">
                <a16:creationId xmlns:a16="http://schemas.microsoft.com/office/drawing/2014/main" id="{19B1E96D-A1FD-3A4F-955B-64348AE6C326}"/>
              </a:ext>
            </a:extLst>
          </p:cNvPr>
          <p:cNvPicPr>
            <a:picLocks noChangeAspect="1"/>
          </p:cNvPicPr>
          <p:nvPr/>
        </p:nvPicPr>
        <p:blipFill>
          <a:blip r:embed="rId8"/>
          <a:stretch>
            <a:fillRect/>
          </a:stretch>
        </p:blipFill>
        <p:spPr>
          <a:xfrm>
            <a:off x="1208250" y="5792952"/>
            <a:ext cx="1788330" cy="436178"/>
          </a:xfrm>
          <a:prstGeom prst="rect">
            <a:avLst/>
          </a:prstGeom>
        </p:spPr>
      </p:pic>
    </p:spTree>
    <p:extLst>
      <p:ext uri="{BB962C8B-B14F-4D97-AF65-F5344CB8AC3E}">
        <p14:creationId xmlns:p14="http://schemas.microsoft.com/office/powerpoint/2010/main" val="28224122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24826-4CB4-9F42-A506-19547FAA5801}"/>
              </a:ext>
            </a:extLst>
          </p:cNvPr>
          <p:cNvSpPr>
            <a:spLocks noGrp="1"/>
          </p:cNvSpPr>
          <p:nvPr>
            <p:ph type="title"/>
          </p:nvPr>
        </p:nvSpPr>
        <p:spPr/>
        <p:txBody>
          <a:bodyPr/>
          <a:lstStyle/>
          <a:p>
            <a:r>
              <a:rPr lang="en-US" dirty="0"/>
              <a:t>Phase-field simulation of growing gas bubbles</a:t>
            </a:r>
          </a:p>
        </p:txBody>
      </p:sp>
      <p:sp>
        <p:nvSpPr>
          <p:cNvPr id="3" name="Content Placeholder 2">
            <a:extLst>
              <a:ext uri="{FF2B5EF4-FFF2-40B4-BE49-F238E27FC236}">
                <a16:creationId xmlns:a16="http://schemas.microsoft.com/office/drawing/2014/main" id="{C4142F05-766E-0C47-BC53-38C4801B8481}"/>
              </a:ext>
            </a:extLst>
          </p:cNvPr>
          <p:cNvSpPr>
            <a:spLocks noGrp="1"/>
          </p:cNvSpPr>
          <p:nvPr>
            <p:ph idx="1"/>
          </p:nvPr>
        </p:nvSpPr>
        <p:spPr>
          <a:xfrm>
            <a:off x="863605" y="1724849"/>
            <a:ext cx="7811730" cy="4351338"/>
          </a:xfrm>
        </p:spPr>
        <p:txBody>
          <a:bodyPr/>
          <a:lstStyle/>
          <a:p>
            <a:r>
              <a:rPr lang="en-US" dirty="0"/>
              <a:t>Initial conditions: Randomly placed isolated bubbles at </a:t>
            </a:r>
            <a:r>
              <a:rPr lang="en-US" i="1" dirty="0"/>
              <a:t>N</a:t>
            </a:r>
            <a:r>
              <a:rPr lang="en-US" dirty="0"/>
              <a:t> = 3 ⨉ 10</a:t>
            </a:r>
            <a:r>
              <a:rPr lang="en-US" baseline="30000" dirty="0"/>
              <a:t>14</a:t>
            </a:r>
            <a:r>
              <a:rPr lang="en-US" dirty="0"/>
              <a:t>/m</a:t>
            </a:r>
            <a:r>
              <a:rPr lang="en-US" baseline="30000" dirty="0"/>
              <a:t>3</a:t>
            </a:r>
            <a:r>
              <a:rPr lang="en-US" dirty="0"/>
              <a:t>, as determined from experiment</a:t>
            </a:r>
          </a:p>
          <a:p>
            <a:r>
              <a:rPr lang="en-US" dirty="0"/>
              <a:t>Interfacial energy 1.8 J/m</a:t>
            </a:r>
            <a:r>
              <a:rPr lang="en-US" baseline="30000" dirty="0"/>
              <a:t>2 </a:t>
            </a:r>
            <a:r>
              <a:rPr lang="en-US" dirty="0"/>
              <a:t>from atomistic calculations</a:t>
            </a:r>
          </a:p>
          <a:p>
            <a:r>
              <a:rPr lang="en-US" dirty="0"/>
              <a:t>Diffusivity not well known, so vary parametrically with fixed source strength to see effect</a:t>
            </a:r>
          </a:p>
        </p:txBody>
      </p:sp>
      <p:sp>
        <p:nvSpPr>
          <p:cNvPr id="6" name="TextBox 5">
            <a:extLst>
              <a:ext uri="{FF2B5EF4-FFF2-40B4-BE49-F238E27FC236}">
                <a16:creationId xmlns:a16="http://schemas.microsoft.com/office/drawing/2014/main" id="{B74CC8E1-D08C-6A48-9023-25D02B1921F9}"/>
              </a:ext>
            </a:extLst>
          </p:cNvPr>
          <p:cNvSpPr txBox="1"/>
          <p:nvPr/>
        </p:nvSpPr>
        <p:spPr>
          <a:xfrm>
            <a:off x="6400800" y="4724400"/>
            <a:ext cx="914400" cy="914400"/>
          </a:xfrm>
          <a:prstGeom prst="rect">
            <a:avLst/>
          </a:prstGeom>
        </p:spPr>
        <p:txBody>
          <a:bodyPr vert="horz" wrap="none" lIns="91440" tIns="45720" rIns="91440" bIns="45720" rtlCol="0">
            <a:normAutofit/>
          </a:bodyPr>
          <a:lstStyle/>
          <a:p>
            <a:pPr marL="0" marR="0" indent="0" algn="l" defTabSz="457200" rtl="0" eaLnBrk="1" fontAlgn="auto" latinLnBrk="0" hangingPunct="1">
              <a:lnSpc>
                <a:spcPct val="100000"/>
              </a:lnSpc>
              <a:spcBef>
                <a:spcPct val="20000"/>
              </a:spcBef>
              <a:spcAft>
                <a:spcPts val="0"/>
              </a:spcAft>
              <a:buClrTx/>
              <a:buSzTx/>
              <a:buFont typeface="Arial"/>
              <a:buNone/>
              <a:tabLst/>
            </a:pPr>
            <a:endParaRPr kumimoji="0" lang="en-US" sz="2323" b="1" i="0" u="none" strike="noStrike" kern="1200" cap="none" spc="0" normalizeH="0" baseline="0" noProof="0" dirty="0">
              <a:ln>
                <a:noFill/>
              </a:ln>
              <a:effectLst/>
              <a:uLnTx/>
              <a:uFillTx/>
              <a:latin typeface="Arial Narrow"/>
              <a:ea typeface="+mn-ea"/>
              <a:cs typeface="Arial Narrow"/>
            </a:endParaRPr>
          </a:p>
        </p:txBody>
      </p:sp>
      <p:sp>
        <p:nvSpPr>
          <p:cNvPr id="7" name="TextBox 6">
            <a:extLst>
              <a:ext uri="{FF2B5EF4-FFF2-40B4-BE49-F238E27FC236}">
                <a16:creationId xmlns:a16="http://schemas.microsoft.com/office/drawing/2014/main" id="{401EB471-AC17-224D-9282-966E96D6CED8}"/>
              </a:ext>
            </a:extLst>
          </p:cNvPr>
          <p:cNvSpPr txBox="1"/>
          <p:nvPr/>
        </p:nvSpPr>
        <p:spPr>
          <a:xfrm>
            <a:off x="1502979" y="5851527"/>
            <a:ext cx="3200400" cy="266701"/>
          </a:xfrm>
          <a:prstGeom prst="rect">
            <a:avLst/>
          </a:prstGeom>
        </p:spPr>
        <p:txBody>
          <a:bodyPr vert="horz" wrap="square" lIns="91440" tIns="45720" rIns="91440" bIns="45720" rtlCol="0">
            <a:noAutofit/>
          </a:bodyPr>
          <a:lstStyle/>
          <a:p>
            <a:pPr marL="0" marR="0" indent="0" algn="ctr" defTabSz="457200" rtl="0" eaLnBrk="1" fontAlgn="auto" latinLnBrk="0" hangingPunct="1">
              <a:lnSpc>
                <a:spcPct val="100000"/>
              </a:lnSpc>
              <a:spcBef>
                <a:spcPct val="20000"/>
              </a:spcBef>
              <a:spcAft>
                <a:spcPts val="0"/>
              </a:spcAft>
              <a:buClrTx/>
              <a:buSzTx/>
              <a:buFont typeface="Arial"/>
              <a:buNone/>
              <a:tabLst/>
            </a:pPr>
            <a:r>
              <a:rPr kumimoji="0" lang="en-US" b="1" i="0" u="none" strike="noStrike" kern="1200" cap="none" spc="0" normalizeH="0" baseline="0" noProof="0" dirty="0">
                <a:ln>
                  <a:noFill/>
                </a:ln>
                <a:effectLst/>
                <a:uLnTx/>
                <a:uFillTx/>
                <a:latin typeface="Arial Narrow"/>
                <a:ea typeface="+mn-ea"/>
                <a:cs typeface="Arial Narrow"/>
              </a:rPr>
              <a:t>Initial conditions, simulation volume (72 </a:t>
            </a:r>
            <a:r>
              <a:rPr kumimoji="0" lang="en-US" b="1" i="0" u="none" strike="noStrike" kern="1200" cap="none" spc="0" normalizeH="0" baseline="0" noProof="0" dirty="0" err="1">
                <a:ln>
                  <a:noFill/>
                </a:ln>
                <a:effectLst/>
                <a:uLnTx/>
                <a:uFillTx/>
                <a:latin typeface="Arial Narrow"/>
                <a:ea typeface="+mn-ea"/>
                <a:cs typeface="Arial Narrow"/>
              </a:rPr>
              <a:t>μm</a:t>
            </a:r>
            <a:r>
              <a:rPr kumimoji="0" lang="en-US" b="1" i="0" u="none" strike="noStrike" kern="1200" cap="none" spc="0" normalizeH="0" baseline="0" noProof="0" dirty="0">
                <a:ln>
                  <a:noFill/>
                </a:ln>
                <a:effectLst/>
                <a:uLnTx/>
                <a:uFillTx/>
                <a:latin typeface="Arial Narrow"/>
                <a:ea typeface="+mn-ea"/>
                <a:cs typeface="Arial Narrow"/>
              </a:rPr>
              <a:t>)</a:t>
            </a:r>
            <a:r>
              <a:rPr kumimoji="0" lang="en-US" b="1" i="0" u="none" strike="noStrike" kern="1200" cap="none" spc="0" normalizeH="0" baseline="30000" noProof="0" dirty="0">
                <a:ln>
                  <a:noFill/>
                </a:ln>
                <a:effectLst/>
                <a:uLnTx/>
                <a:uFillTx/>
                <a:latin typeface="Arial Narrow"/>
                <a:ea typeface="+mn-ea"/>
                <a:cs typeface="Arial Narrow"/>
              </a:rPr>
              <a:t>3</a:t>
            </a:r>
          </a:p>
        </p:txBody>
      </p:sp>
      <p:pic>
        <p:nvPicPr>
          <p:cNvPr id="5" name="Picture 4">
            <a:extLst>
              <a:ext uri="{FF2B5EF4-FFF2-40B4-BE49-F238E27FC236}">
                <a16:creationId xmlns:a16="http://schemas.microsoft.com/office/drawing/2014/main" id="{DA3F7AD8-9961-124B-92A6-7795648FCB07}"/>
              </a:ext>
            </a:extLst>
          </p:cNvPr>
          <p:cNvPicPr>
            <a:picLocks noChangeAspect="1"/>
          </p:cNvPicPr>
          <p:nvPr/>
        </p:nvPicPr>
        <p:blipFill rotWithShape="1">
          <a:blip r:embed="rId3">
            <a:extLst>
              <a:ext uri="{28A0092B-C50C-407E-A947-70E740481C1C}">
                <a14:useLocalDpi xmlns:a14="http://schemas.microsoft.com/office/drawing/2010/main" val="0"/>
              </a:ext>
            </a:extLst>
          </a:blip>
          <a:srcRect l="17191" t="13147" r="18078" b="7778"/>
          <a:stretch/>
        </p:blipFill>
        <p:spPr>
          <a:xfrm>
            <a:off x="5317888" y="3636467"/>
            <a:ext cx="2423053" cy="2362200"/>
          </a:xfrm>
          <a:prstGeom prst="rect">
            <a:avLst/>
          </a:prstGeom>
        </p:spPr>
      </p:pic>
      <p:pic>
        <p:nvPicPr>
          <p:cNvPr id="10" name="Picture 9">
            <a:extLst>
              <a:ext uri="{FF2B5EF4-FFF2-40B4-BE49-F238E27FC236}">
                <a16:creationId xmlns:a16="http://schemas.microsoft.com/office/drawing/2014/main" id="{31B9981E-60F2-E04D-8912-7BB9D1912A39}"/>
              </a:ext>
            </a:extLst>
          </p:cNvPr>
          <p:cNvPicPr>
            <a:picLocks noChangeAspect="1"/>
          </p:cNvPicPr>
          <p:nvPr/>
        </p:nvPicPr>
        <p:blipFill rotWithShape="1">
          <a:blip r:embed="rId4">
            <a:extLst>
              <a:ext uri="{28A0092B-C50C-407E-A947-70E740481C1C}">
                <a14:useLocalDpi xmlns:a14="http://schemas.microsoft.com/office/drawing/2010/main" val="0"/>
              </a:ext>
            </a:extLst>
          </a:blip>
          <a:srcRect l="15418" t="14445"/>
          <a:stretch/>
        </p:blipFill>
        <p:spPr>
          <a:xfrm>
            <a:off x="1783163" y="3636467"/>
            <a:ext cx="2770035" cy="2236080"/>
          </a:xfrm>
          <a:prstGeom prst="rect">
            <a:avLst/>
          </a:prstGeom>
        </p:spPr>
      </p:pic>
      <p:sp>
        <p:nvSpPr>
          <p:cNvPr id="11" name="TextBox 10">
            <a:extLst>
              <a:ext uri="{FF2B5EF4-FFF2-40B4-BE49-F238E27FC236}">
                <a16:creationId xmlns:a16="http://schemas.microsoft.com/office/drawing/2014/main" id="{993B9DD9-3BA3-0C49-9F95-B6140194DA6A}"/>
              </a:ext>
            </a:extLst>
          </p:cNvPr>
          <p:cNvSpPr txBox="1"/>
          <p:nvPr/>
        </p:nvSpPr>
        <p:spPr>
          <a:xfrm>
            <a:off x="4983563" y="5925642"/>
            <a:ext cx="3200400" cy="266701"/>
          </a:xfrm>
          <a:prstGeom prst="rect">
            <a:avLst/>
          </a:prstGeom>
        </p:spPr>
        <p:txBody>
          <a:bodyPr vert="horz" wrap="square" lIns="91440" tIns="45720" rIns="91440" bIns="45720" rtlCol="0">
            <a:noAutofit/>
          </a:bodyPr>
          <a:lstStyle/>
          <a:p>
            <a:pPr marL="0" marR="0" indent="0" algn="ctr" defTabSz="457200" rtl="0" eaLnBrk="1" fontAlgn="auto" latinLnBrk="0" hangingPunct="1">
              <a:lnSpc>
                <a:spcPct val="100000"/>
              </a:lnSpc>
              <a:spcBef>
                <a:spcPct val="20000"/>
              </a:spcBef>
              <a:spcAft>
                <a:spcPts val="0"/>
              </a:spcAft>
              <a:buClrTx/>
              <a:buSzTx/>
              <a:buFont typeface="Arial"/>
              <a:buNone/>
              <a:tabLst/>
            </a:pPr>
            <a:r>
              <a:rPr kumimoji="0" lang="en-US" b="1" i="0" u="none" strike="noStrike" kern="1200" cap="none" spc="0" normalizeH="0" baseline="0" noProof="0" dirty="0">
                <a:ln>
                  <a:noFill/>
                </a:ln>
                <a:effectLst/>
                <a:uLnTx/>
                <a:uFillTx/>
                <a:latin typeface="Arial Narrow"/>
                <a:ea typeface="+mn-ea"/>
                <a:cs typeface="Arial Narrow"/>
              </a:rPr>
              <a:t>c = 0.5 contour</a:t>
            </a:r>
            <a:endParaRPr kumimoji="0" lang="en-US" b="1" i="0" u="none" strike="noStrike" kern="1200" cap="none" spc="0" normalizeH="0" baseline="30000" noProof="0" dirty="0">
              <a:ln>
                <a:noFill/>
              </a:ln>
              <a:effectLst/>
              <a:uLnTx/>
              <a:uFillTx/>
              <a:latin typeface="Arial Narrow"/>
              <a:ea typeface="+mn-ea"/>
              <a:cs typeface="Arial Narrow"/>
            </a:endParaRPr>
          </a:p>
        </p:txBody>
      </p:sp>
      <p:sp>
        <p:nvSpPr>
          <p:cNvPr id="4" name="TextBox 3">
            <a:extLst>
              <a:ext uri="{FF2B5EF4-FFF2-40B4-BE49-F238E27FC236}">
                <a16:creationId xmlns:a16="http://schemas.microsoft.com/office/drawing/2014/main" id="{59379C75-1AA1-854B-BAD2-4FC8B34F9FBB}"/>
              </a:ext>
            </a:extLst>
          </p:cNvPr>
          <p:cNvSpPr txBox="1"/>
          <p:nvPr/>
        </p:nvSpPr>
        <p:spPr>
          <a:xfrm>
            <a:off x="1685925" y="6743700"/>
            <a:ext cx="0" cy="0"/>
          </a:xfrm>
          <a:prstGeom prst="rect">
            <a:avLst/>
          </a:prstGeom>
        </p:spPr>
        <p:txBody>
          <a:bodyPr vert="horz" wrap="none" lIns="91440" tIns="45720" rIns="91440" bIns="45720" rtlCol="0">
            <a:normAutofit fontScale="25000" lnSpcReduction="20000"/>
          </a:bodyPr>
          <a:lstStyle/>
          <a:p>
            <a:pPr marL="0" marR="0" indent="0" algn="l" defTabSz="457200" rtl="0" eaLnBrk="1" fontAlgn="auto" latinLnBrk="0" hangingPunct="1">
              <a:lnSpc>
                <a:spcPct val="100000"/>
              </a:lnSpc>
              <a:spcBef>
                <a:spcPct val="20000"/>
              </a:spcBef>
              <a:spcAft>
                <a:spcPts val="0"/>
              </a:spcAft>
              <a:buClrTx/>
              <a:buSzTx/>
              <a:buFont typeface="Arial"/>
              <a:buNone/>
              <a:tabLst/>
            </a:pPr>
            <a:endParaRPr kumimoji="0" lang="en-US" sz="2323" b="1" i="0" u="none" strike="noStrike" kern="1200" cap="none" spc="0" normalizeH="0" baseline="0" noProof="0" dirty="0">
              <a:ln>
                <a:noFill/>
              </a:ln>
              <a:solidFill>
                <a:srgbClr val="FFFFFF"/>
              </a:solidFill>
              <a:effectLst/>
              <a:uLnTx/>
              <a:uFillTx/>
              <a:latin typeface="Arial Narrow"/>
              <a:ea typeface="+mn-ea"/>
              <a:cs typeface="Arial Narrow"/>
            </a:endParaRPr>
          </a:p>
        </p:txBody>
      </p:sp>
    </p:spTree>
    <p:extLst>
      <p:ext uri="{BB962C8B-B14F-4D97-AF65-F5344CB8AC3E}">
        <p14:creationId xmlns:p14="http://schemas.microsoft.com/office/powerpoint/2010/main" val="33917239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CA881-995B-0B48-9165-C484002D22F2}"/>
              </a:ext>
            </a:extLst>
          </p:cNvPr>
          <p:cNvSpPr>
            <a:spLocks noGrp="1"/>
          </p:cNvSpPr>
          <p:nvPr>
            <p:ph type="title"/>
          </p:nvPr>
        </p:nvSpPr>
        <p:spPr/>
        <p:txBody>
          <a:bodyPr/>
          <a:lstStyle/>
          <a:p>
            <a:r>
              <a:rPr lang="en-US" dirty="0"/>
              <a:t>Phase-field simulation results</a:t>
            </a:r>
          </a:p>
        </p:txBody>
      </p:sp>
      <p:sp>
        <p:nvSpPr>
          <p:cNvPr id="4" name="Content Placeholder 3">
            <a:extLst>
              <a:ext uri="{FF2B5EF4-FFF2-40B4-BE49-F238E27FC236}">
                <a16:creationId xmlns:a16="http://schemas.microsoft.com/office/drawing/2014/main" id="{2BB7C8E7-26D3-1148-A0C1-5B49C715AD1F}"/>
              </a:ext>
            </a:extLst>
          </p:cNvPr>
          <p:cNvSpPr>
            <a:spLocks noGrp="1"/>
          </p:cNvSpPr>
          <p:nvPr>
            <p:ph idx="1"/>
          </p:nvPr>
        </p:nvSpPr>
        <p:spPr>
          <a:xfrm>
            <a:off x="274638" y="1141413"/>
            <a:ext cx="8229600" cy="5110162"/>
          </a:xfrm>
        </p:spPr>
        <p:txBody>
          <a:bodyPr/>
          <a:lstStyle/>
          <a:p>
            <a:r>
              <a:rPr lang="el-GR" dirty="0"/>
              <a:t>(</a:t>
            </a:r>
            <a:r>
              <a:rPr lang="en-US" dirty="0"/>
              <a:t>72</a:t>
            </a:r>
            <a:r>
              <a:rPr lang="el-GR" dirty="0"/>
              <a:t> μ</a:t>
            </a:r>
            <a:r>
              <a:rPr lang="en-US" dirty="0"/>
              <a:t>m)</a:t>
            </a:r>
            <a:r>
              <a:rPr lang="en-US" baseline="30000" dirty="0"/>
              <a:t>3</a:t>
            </a:r>
            <a:r>
              <a:rPr lang="en-US" dirty="0"/>
              <a:t> domain, 112 bubbles for </a:t>
            </a:r>
            <a:r>
              <a:rPr lang="en-US" i="1" dirty="0"/>
              <a:t>N</a:t>
            </a:r>
            <a:r>
              <a:rPr lang="en-US" dirty="0"/>
              <a:t> = 3 ⨉ 10</a:t>
            </a:r>
            <a:r>
              <a:rPr lang="en-US" baseline="30000" dirty="0"/>
              <a:t>14</a:t>
            </a:r>
            <a:r>
              <a:rPr lang="en-US" dirty="0"/>
              <a:t>/m</a:t>
            </a:r>
            <a:r>
              <a:rPr lang="en-US" baseline="30000" dirty="0"/>
              <a:t>3</a:t>
            </a:r>
            <a:endParaRPr lang="en-US" dirty="0"/>
          </a:p>
          <a:p>
            <a:r>
              <a:rPr lang="en-US" dirty="0"/>
              <a:t>Time evolution for </a:t>
            </a:r>
            <a:r>
              <a:rPr lang="en-US" i="1" dirty="0"/>
              <a:t>D</a:t>
            </a:r>
            <a:r>
              <a:rPr lang="en-US" dirty="0"/>
              <a:t> = 2 nm</a:t>
            </a:r>
            <a:r>
              <a:rPr lang="en-US" baseline="30000" dirty="0"/>
              <a:t>2</a:t>
            </a:r>
            <a:r>
              <a:rPr lang="en-US" dirty="0"/>
              <a:t>/s:</a:t>
            </a:r>
          </a:p>
          <a:p>
            <a:endParaRPr lang="en-US" dirty="0"/>
          </a:p>
          <a:p>
            <a:endParaRPr lang="en-US" dirty="0"/>
          </a:p>
          <a:p>
            <a:endParaRPr lang="en-US" dirty="0"/>
          </a:p>
          <a:p>
            <a:endParaRPr lang="en-US" dirty="0"/>
          </a:p>
          <a:p>
            <a:endParaRPr lang="en-US" dirty="0"/>
          </a:p>
          <a:p>
            <a:r>
              <a:rPr lang="en-US" dirty="0"/>
              <a:t>Effect of diffusivity on morphology:</a:t>
            </a:r>
          </a:p>
          <a:p>
            <a:endParaRPr lang="en-US" dirty="0"/>
          </a:p>
          <a:p>
            <a:endParaRPr lang="en-US" dirty="0"/>
          </a:p>
        </p:txBody>
      </p:sp>
      <p:sp>
        <p:nvSpPr>
          <p:cNvPr id="11" name="TextBox 10">
            <a:extLst>
              <a:ext uri="{FF2B5EF4-FFF2-40B4-BE49-F238E27FC236}">
                <a16:creationId xmlns:a16="http://schemas.microsoft.com/office/drawing/2014/main" id="{DF621F75-0190-DF4E-B43B-0040684B4337}"/>
              </a:ext>
            </a:extLst>
          </p:cNvPr>
          <p:cNvSpPr txBox="1"/>
          <p:nvPr/>
        </p:nvSpPr>
        <p:spPr>
          <a:xfrm>
            <a:off x="126889" y="6514532"/>
            <a:ext cx="2707598" cy="287897"/>
          </a:xfrm>
          <a:prstGeom prst="rect">
            <a:avLst/>
          </a:prstGeom>
        </p:spPr>
        <p:txBody>
          <a:bodyPr vert="horz" wrap="square" lIns="91440" tIns="45720" rIns="91440" bIns="45720" rtlCol="0">
            <a:noAutofit/>
          </a:bodyPr>
          <a:lstStyle/>
          <a:p>
            <a:pPr marL="0" marR="0" indent="0" algn="ctr" defTabSz="457200" rtl="0" eaLnBrk="1" fontAlgn="auto" latinLnBrk="0" hangingPunct="1">
              <a:lnSpc>
                <a:spcPct val="100000"/>
              </a:lnSpc>
              <a:spcBef>
                <a:spcPct val="20000"/>
              </a:spcBef>
              <a:spcAft>
                <a:spcPts val="0"/>
              </a:spcAft>
              <a:buClrTx/>
              <a:buSzTx/>
              <a:buFont typeface="Arial"/>
              <a:buNone/>
              <a:tabLst/>
            </a:pPr>
            <a:r>
              <a:rPr kumimoji="0" lang="en-US" b="1" i="1" u="none" strike="noStrike" kern="1200" cap="none" spc="0" normalizeH="0" noProof="0" dirty="0">
                <a:ln>
                  <a:noFill/>
                </a:ln>
                <a:effectLst/>
                <a:uLnTx/>
                <a:uFillTx/>
                <a:latin typeface="Arial Narrow"/>
                <a:ea typeface="+mn-ea"/>
                <a:cs typeface="Arial Narrow"/>
              </a:rPr>
              <a:t>D</a:t>
            </a:r>
            <a:r>
              <a:rPr kumimoji="0" lang="en-US" b="1" i="0" u="none" strike="noStrike" kern="1200" cap="none" spc="0" normalizeH="0" noProof="0" dirty="0">
                <a:ln>
                  <a:noFill/>
                </a:ln>
                <a:effectLst/>
                <a:uLnTx/>
                <a:uFillTx/>
                <a:latin typeface="Arial Narrow"/>
                <a:ea typeface="+mn-ea"/>
                <a:cs typeface="Arial Narrow"/>
              </a:rPr>
              <a:t> = </a:t>
            </a:r>
            <a:r>
              <a:rPr lang="en-US" b="1" dirty="0">
                <a:latin typeface="Arial Narrow"/>
                <a:cs typeface="Arial Narrow"/>
              </a:rPr>
              <a:t>2</a:t>
            </a:r>
            <a:r>
              <a:rPr kumimoji="0" lang="en-US" b="1" i="0" u="none" strike="noStrike" kern="1200" cap="none" spc="0" normalizeH="0" noProof="0" dirty="0">
                <a:ln>
                  <a:noFill/>
                </a:ln>
                <a:effectLst/>
                <a:uLnTx/>
                <a:uFillTx/>
                <a:latin typeface="Arial Narrow"/>
                <a:ea typeface="+mn-ea"/>
                <a:cs typeface="Arial Narrow"/>
              </a:rPr>
              <a:t> nm</a:t>
            </a:r>
            <a:r>
              <a:rPr kumimoji="0" lang="en-US" b="1" i="0" u="none" strike="noStrike" kern="1200" cap="none" spc="0" normalizeH="0" baseline="30000" noProof="0" dirty="0">
                <a:ln>
                  <a:noFill/>
                </a:ln>
                <a:effectLst/>
                <a:uLnTx/>
                <a:uFillTx/>
                <a:latin typeface="Arial Narrow"/>
                <a:ea typeface="+mn-ea"/>
                <a:cs typeface="Arial Narrow"/>
              </a:rPr>
              <a:t>2</a:t>
            </a:r>
            <a:r>
              <a:rPr kumimoji="0" lang="en-US" b="1" i="0" u="none" strike="noStrike" kern="1200" cap="none" spc="0" normalizeH="0" noProof="0" dirty="0">
                <a:ln>
                  <a:noFill/>
                </a:ln>
                <a:effectLst/>
                <a:uLnTx/>
                <a:uFillTx/>
                <a:latin typeface="Arial Narrow"/>
                <a:ea typeface="+mn-ea"/>
                <a:cs typeface="Arial Narrow"/>
              </a:rPr>
              <a:t>/s, </a:t>
            </a:r>
            <a:r>
              <a:rPr kumimoji="0" lang="en-US" b="1" i="1" u="none" strike="noStrike" kern="1200" cap="none" spc="0" normalizeH="0" noProof="0" dirty="0">
                <a:ln>
                  <a:noFill/>
                </a:ln>
                <a:effectLst/>
                <a:uLnTx/>
                <a:uFillTx/>
                <a:latin typeface="Arial Narrow"/>
                <a:ea typeface="+mn-ea"/>
                <a:cs typeface="Arial Narrow"/>
              </a:rPr>
              <a:t>t</a:t>
            </a:r>
            <a:r>
              <a:rPr kumimoji="0" lang="en-US" b="1" i="0" u="none" strike="noStrike" kern="1200" cap="none" spc="0" normalizeH="0" noProof="0" dirty="0">
                <a:ln>
                  <a:noFill/>
                </a:ln>
                <a:effectLst/>
                <a:uLnTx/>
                <a:uFillTx/>
                <a:latin typeface="Arial Narrow"/>
                <a:ea typeface="+mn-ea"/>
                <a:cs typeface="Arial Narrow"/>
              </a:rPr>
              <a:t> = 1.14 × 10</a:t>
            </a:r>
            <a:r>
              <a:rPr kumimoji="0" lang="en-US" b="1" i="0" u="none" strike="noStrike" kern="1200" cap="none" spc="0" normalizeH="0" baseline="30000" noProof="0" dirty="0">
                <a:ln>
                  <a:noFill/>
                </a:ln>
                <a:effectLst/>
                <a:uLnTx/>
                <a:uFillTx/>
                <a:latin typeface="Arial Narrow"/>
                <a:ea typeface="+mn-ea"/>
                <a:cs typeface="Arial Narrow"/>
              </a:rPr>
              <a:t>8</a:t>
            </a:r>
            <a:r>
              <a:rPr kumimoji="0" lang="en-US" b="1" i="0" u="none" strike="noStrike" kern="1200" cap="none" spc="0" normalizeH="0" noProof="0" dirty="0">
                <a:ln>
                  <a:noFill/>
                </a:ln>
                <a:effectLst/>
                <a:uLnTx/>
                <a:uFillTx/>
                <a:latin typeface="Arial Narrow"/>
                <a:ea typeface="+mn-ea"/>
                <a:cs typeface="Arial Narrow"/>
              </a:rPr>
              <a:t> s</a:t>
            </a:r>
          </a:p>
        </p:txBody>
      </p:sp>
      <p:pic>
        <p:nvPicPr>
          <p:cNvPr id="9" name="Picture 8">
            <a:extLst>
              <a:ext uri="{FF2B5EF4-FFF2-40B4-BE49-F238E27FC236}">
                <a16:creationId xmlns:a16="http://schemas.microsoft.com/office/drawing/2014/main" id="{C6050FEA-F0FE-8D42-A250-5FDE1B010F7F}"/>
              </a:ext>
            </a:extLst>
          </p:cNvPr>
          <p:cNvPicPr>
            <a:picLocks noChangeAspect="1"/>
          </p:cNvPicPr>
          <p:nvPr/>
        </p:nvPicPr>
        <p:blipFill rotWithShape="1">
          <a:blip r:embed="rId3">
            <a:extLst>
              <a:ext uri="{28A0092B-C50C-407E-A947-70E740481C1C}">
                <a14:useLocalDpi xmlns:a14="http://schemas.microsoft.com/office/drawing/2010/main" val="0"/>
              </a:ext>
            </a:extLst>
          </a:blip>
          <a:srcRect l="16304" t="14444" r="19337" b="8577"/>
          <a:stretch/>
        </p:blipFill>
        <p:spPr>
          <a:xfrm>
            <a:off x="16084" y="1841412"/>
            <a:ext cx="2203256" cy="2103120"/>
          </a:xfrm>
          <a:prstGeom prst="rect">
            <a:avLst/>
          </a:prstGeom>
        </p:spPr>
      </p:pic>
      <p:pic>
        <p:nvPicPr>
          <p:cNvPr id="10" name="Picture 9">
            <a:extLst>
              <a:ext uri="{FF2B5EF4-FFF2-40B4-BE49-F238E27FC236}">
                <a16:creationId xmlns:a16="http://schemas.microsoft.com/office/drawing/2014/main" id="{11D9212C-BBD2-E449-96E1-6CFD34F75147}"/>
              </a:ext>
            </a:extLst>
          </p:cNvPr>
          <p:cNvPicPr>
            <a:picLocks noChangeAspect="1"/>
          </p:cNvPicPr>
          <p:nvPr/>
        </p:nvPicPr>
        <p:blipFill rotWithShape="1">
          <a:blip r:embed="rId4">
            <a:extLst>
              <a:ext uri="{28A0092B-C50C-407E-A947-70E740481C1C}">
                <a14:useLocalDpi xmlns:a14="http://schemas.microsoft.com/office/drawing/2010/main" val="0"/>
              </a:ext>
            </a:extLst>
          </a:blip>
          <a:srcRect l="17191" t="14445" r="18078" b="8576"/>
          <a:stretch/>
        </p:blipFill>
        <p:spPr>
          <a:xfrm>
            <a:off x="2330144" y="1820217"/>
            <a:ext cx="2216011" cy="2103120"/>
          </a:xfrm>
          <a:prstGeom prst="rect">
            <a:avLst/>
          </a:prstGeom>
        </p:spPr>
      </p:pic>
      <p:pic>
        <p:nvPicPr>
          <p:cNvPr id="12" name="Picture 11">
            <a:extLst>
              <a:ext uri="{FF2B5EF4-FFF2-40B4-BE49-F238E27FC236}">
                <a16:creationId xmlns:a16="http://schemas.microsoft.com/office/drawing/2014/main" id="{7F4DDFCF-6B6F-C146-BE4D-A5F24A142EC5}"/>
              </a:ext>
            </a:extLst>
          </p:cNvPr>
          <p:cNvPicPr>
            <a:picLocks noChangeAspect="1"/>
          </p:cNvPicPr>
          <p:nvPr/>
        </p:nvPicPr>
        <p:blipFill rotWithShape="1">
          <a:blip r:embed="rId5">
            <a:extLst>
              <a:ext uri="{28A0092B-C50C-407E-A947-70E740481C1C}">
                <a14:useLocalDpi xmlns:a14="http://schemas.microsoft.com/office/drawing/2010/main" val="0"/>
              </a:ext>
            </a:extLst>
          </a:blip>
          <a:srcRect l="17191" t="14445" r="18077" b="5753"/>
          <a:stretch/>
        </p:blipFill>
        <p:spPr>
          <a:xfrm>
            <a:off x="4656959" y="1841412"/>
            <a:ext cx="2137591" cy="2103120"/>
          </a:xfrm>
          <a:prstGeom prst="rect">
            <a:avLst/>
          </a:prstGeom>
        </p:spPr>
      </p:pic>
      <p:pic>
        <p:nvPicPr>
          <p:cNvPr id="13" name="Picture 12">
            <a:extLst>
              <a:ext uri="{FF2B5EF4-FFF2-40B4-BE49-F238E27FC236}">
                <a16:creationId xmlns:a16="http://schemas.microsoft.com/office/drawing/2014/main" id="{ED050E8A-584D-934C-B1C6-F27ECB3A2AE1}"/>
              </a:ext>
            </a:extLst>
          </p:cNvPr>
          <p:cNvPicPr>
            <a:picLocks noChangeAspect="1"/>
          </p:cNvPicPr>
          <p:nvPr/>
        </p:nvPicPr>
        <p:blipFill rotWithShape="1">
          <a:blip r:embed="rId6">
            <a:extLst>
              <a:ext uri="{28A0092B-C50C-407E-A947-70E740481C1C}">
                <a14:useLocalDpi xmlns:a14="http://schemas.microsoft.com/office/drawing/2010/main" val="0"/>
              </a:ext>
            </a:extLst>
          </a:blip>
          <a:srcRect l="15362" t="14320" r="17246" b="4812"/>
          <a:stretch/>
        </p:blipFill>
        <p:spPr>
          <a:xfrm>
            <a:off x="6905354" y="1829234"/>
            <a:ext cx="2196134" cy="2103120"/>
          </a:xfrm>
          <a:prstGeom prst="rect">
            <a:avLst/>
          </a:prstGeom>
        </p:spPr>
      </p:pic>
      <p:pic>
        <p:nvPicPr>
          <p:cNvPr id="14" name="Picture 13">
            <a:extLst>
              <a:ext uri="{FF2B5EF4-FFF2-40B4-BE49-F238E27FC236}">
                <a16:creationId xmlns:a16="http://schemas.microsoft.com/office/drawing/2014/main" id="{47A23EA3-47DC-6340-A664-2F64A696B50C}"/>
              </a:ext>
            </a:extLst>
          </p:cNvPr>
          <p:cNvPicPr>
            <a:picLocks noChangeAspect="1"/>
          </p:cNvPicPr>
          <p:nvPr/>
        </p:nvPicPr>
        <p:blipFill rotWithShape="1">
          <a:blip r:embed="rId7"/>
          <a:srcRect l="15264" t="14406" r="17589" b="4675"/>
          <a:stretch/>
        </p:blipFill>
        <p:spPr>
          <a:xfrm>
            <a:off x="387381" y="4330330"/>
            <a:ext cx="2302123" cy="2214063"/>
          </a:xfrm>
          <a:prstGeom prst="rect">
            <a:avLst/>
          </a:prstGeom>
        </p:spPr>
      </p:pic>
      <p:pic>
        <p:nvPicPr>
          <p:cNvPr id="16" name="Picture 15">
            <a:extLst>
              <a:ext uri="{FF2B5EF4-FFF2-40B4-BE49-F238E27FC236}">
                <a16:creationId xmlns:a16="http://schemas.microsoft.com/office/drawing/2014/main" id="{B9703EF2-DF2A-5B40-BDB6-0A8E87D7AA4D}"/>
              </a:ext>
            </a:extLst>
          </p:cNvPr>
          <p:cNvPicPr>
            <a:picLocks noChangeAspect="1"/>
          </p:cNvPicPr>
          <p:nvPr/>
        </p:nvPicPr>
        <p:blipFill rotWithShape="1">
          <a:blip r:embed="rId8"/>
          <a:srcRect l="15754" t="14712" r="17099" b="4368"/>
          <a:stretch/>
        </p:blipFill>
        <p:spPr>
          <a:xfrm>
            <a:off x="3111589" y="4330330"/>
            <a:ext cx="2355817" cy="2265704"/>
          </a:xfrm>
          <a:prstGeom prst="rect">
            <a:avLst/>
          </a:prstGeom>
        </p:spPr>
      </p:pic>
      <p:sp>
        <p:nvSpPr>
          <p:cNvPr id="15" name="TextBox 14">
            <a:extLst>
              <a:ext uri="{FF2B5EF4-FFF2-40B4-BE49-F238E27FC236}">
                <a16:creationId xmlns:a16="http://schemas.microsoft.com/office/drawing/2014/main" id="{ACCA8AE3-7FB1-444B-AFFD-B1E37DADDC99}"/>
              </a:ext>
            </a:extLst>
          </p:cNvPr>
          <p:cNvSpPr txBox="1"/>
          <p:nvPr/>
        </p:nvSpPr>
        <p:spPr>
          <a:xfrm>
            <a:off x="3093633" y="6514532"/>
            <a:ext cx="2707598" cy="287897"/>
          </a:xfrm>
          <a:prstGeom prst="rect">
            <a:avLst/>
          </a:prstGeom>
        </p:spPr>
        <p:txBody>
          <a:bodyPr vert="horz" wrap="square" lIns="91440" tIns="45720" rIns="91440" bIns="45720" rtlCol="0">
            <a:noAutofit/>
          </a:bodyPr>
          <a:lstStyle/>
          <a:p>
            <a:pPr marL="0" marR="0" indent="0" algn="ctr" defTabSz="457200" rtl="0" eaLnBrk="1" fontAlgn="auto" latinLnBrk="0" hangingPunct="1">
              <a:lnSpc>
                <a:spcPct val="100000"/>
              </a:lnSpc>
              <a:spcBef>
                <a:spcPct val="20000"/>
              </a:spcBef>
              <a:spcAft>
                <a:spcPts val="0"/>
              </a:spcAft>
              <a:buClrTx/>
              <a:buSzTx/>
              <a:buFont typeface="Arial"/>
              <a:buNone/>
              <a:tabLst/>
            </a:pPr>
            <a:r>
              <a:rPr kumimoji="0" lang="en-US" b="1" i="1" u="none" strike="noStrike" kern="1200" cap="none" spc="0" normalizeH="0" noProof="0" dirty="0">
                <a:ln>
                  <a:noFill/>
                </a:ln>
                <a:effectLst/>
                <a:uLnTx/>
                <a:uFillTx/>
                <a:latin typeface="Arial Narrow"/>
                <a:ea typeface="+mn-ea"/>
                <a:cs typeface="Arial Narrow"/>
              </a:rPr>
              <a:t>D</a:t>
            </a:r>
            <a:r>
              <a:rPr kumimoji="0" lang="en-US" b="1" i="0" u="none" strike="noStrike" kern="1200" cap="none" spc="0" normalizeH="0" noProof="0" dirty="0">
                <a:ln>
                  <a:noFill/>
                </a:ln>
                <a:effectLst/>
                <a:uLnTx/>
                <a:uFillTx/>
                <a:latin typeface="Arial Narrow"/>
                <a:ea typeface="+mn-ea"/>
                <a:cs typeface="Arial Narrow"/>
              </a:rPr>
              <a:t> = </a:t>
            </a:r>
            <a:r>
              <a:rPr lang="en-US" b="1" dirty="0">
                <a:latin typeface="Arial Narrow"/>
                <a:cs typeface="Arial Narrow"/>
              </a:rPr>
              <a:t>10</a:t>
            </a:r>
            <a:r>
              <a:rPr kumimoji="0" lang="en-US" b="1" i="0" u="none" strike="noStrike" kern="1200" cap="none" spc="0" normalizeH="0" noProof="0" dirty="0">
                <a:ln>
                  <a:noFill/>
                </a:ln>
                <a:effectLst/>
                <a:uLnTx/>
                <a:uFillTx/>
                <a:latin typeface="Arial Narrow"/>
                <a:ea typeface="+mn-ea"/>
                <a:cs typeface="Arial Narrow"/>
              </a:rPr>
              <a:t> nm</a:t>
            </a:r>
            <a:r>
              <a:rPr kumimoji="0" lang="en-US" b="1" i="0" u="none" strike="noStrike" kern="1200" cap="none" spc="0" normalizeH="0" baseline="30000" noProof="0" dirty="0">
                <a:ln>
                  <a:noFill/>
                </a:ln>
                <a:effectLst/>
                <a:uLnTx/>
                <a:uFillTx/>
                <a:latin typeface="Arial Narrow"/>
                <a:ea typeface="+mn-ea"/>
                <a:cs typeface="Arial Narrow"/>
              </a:rPr>
              <a:t>2</a:t>
            </a:r>
            <a:r>
              <a:rPr kumimoji="0" lang="en-US" b="1" i="0" u="none" strike="noStrike" kern="1200" cap="none" spc="0" normalizeH="0" noProof="0" dirty="0">
                <a:ln>
                  <a:noFill/>
                </a:ln>
                <a:effectLst/>
                <a:uLnTx/>
                <a:uFillTx/>
                <a:latin typeface="Arial Narrow"/>
                <a:ea typeface="+mn-ea"/>
                <a:cs typeface="Arial Narrow"/>
              </a:rPr>
              <a:t>/s, </a:t>
            </a:r>
            <a:r>
              <a:rPr kumimoji="0" lang="en-US" b="1" i="1" u="none" strike="noStrike" kern="1200" cap="none" spc="0" normalizeH="0" noProof="0" dirty="0">
                <a:ln>
                  <a:noFill/>
                </a:ln>
                <a:effectLst/>
                <a:uLnTx/>
                <a:uFillTx/>
                <a:latin typeface="Arial Narrow"/>
                <a:ea typeface="+mn-ea"/>
                <a:cs typeface="Arial Narrow"/>
              </a:rPr>
              <a:t>t</a:t>
            </a:r>
            <a:r>
              <a:rPr kumimoji="0" lang="en-US" b="1" i="0" u="none" strike="noStrike" kern="1200" cap="none" spc="0" normalizeH="0" noProof="0" dirty="0">
                <a:ln>
                  <a:noFill/>
                </a:ln>
                <a:effectLst/>
                <a:uLnTx/>
                <a:uFillTx/>
                <a:latin typeface="Arial Narrow"/>
                <a:ea typeface="+mn-ea"/>
                <a:cs typeface="Arial Narrow"/>
              </a:rPr>
              <a:t> = 1.14 × 10</a:t>
            </a:r>
            <a:r>
              <a:rPr kumimoji="0" lang="en-US" b="1" i="0" u="none" strike="noStrike" kern="1200" cap="none" spc="0" normalizeH="0" baseline="30000" noProof="0" dirty="0">
                <a:ln>
                  <a:noFill/>
                </a:ln>
                <a:effectLst/>
                <a:uLnTx/>
                <a:uFillTx/>
                <a:latin typeface="Arial Narrow"/>
                <a:ea typeface="+mn-ea"/>
                <a:cs typeface="Arial Narrow"/>
              </a:rPr>
              <a:t>8</a:t>
            </a:r>
            <a:r>
              <a:rPr kumimoji="0" lang="en-US" b="1" i="0" u="none" strike="noStrike" kern="1200" cap="none" spc="0" normalizeH="0" noProof="0" dirty="0">
                <a:ln>
                  <a:noFill/>
                </a:ln>
                <a:effectLst/>
                <a:uLnTx/>
                <a:uFillTx/>
                <a:latin typeface="Arial Narrow"/>
                <a:ea typeface="+mn-ea"/>
                <a:cs typeface="Arial Narrow"/>
              </a:rPr>
              <a:t> s</a:t>
            </a:r>
          </a:p>
        </p:txBody>
      </p:sp>
    </p:spTree>
    <p:extLst>
      <p:ext uri="{BB962C8B-B14F-4D97-AF65-F5344CB8AC3E}">
        <p14:creationId xmlns:p14="http://schemas.microsoft.com/office/powerpoint/2010/main" val="9462897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3ACACC-CF7E-7B4D-A99C-C132A68EC286}"/>
              </a:ext>
            </a:extLst>
          </p:cNvPr>
          <p:cNvSpPr>
            <a:spLocks noGrp="1"/>
          </p:cNvSpPr>
          <p:nvPr>
            <p:ph type="title"/>
          </p:nvPr>
        </p:nvSpPr>
        <p:spPr/>
        <p:txBody>
          <a:bodyPr/>
          <a:lstStyle/>
          <a:p>
            <a:r>
              <a:rPr lang="en-US" dirty="0"/>
              <a:t>Connectivity to surface</a:t>
            </a:r>
          </a:p>
        </p:txBody>
      </p:sp>
      <p:sp>
        <p:nvSpPr>
          <p:cNvPr id="3" name="Content Placeholder 2">
            <a:extLst>
              <a:ext uri="{FF2B5EF4-FFF2-40B4-BE49-F238E27FC236}">
                <a16:creationId xmlns:a16="http://schemas.microsoft.com/office/drawing/2014/main" id="{0575C39A-68FC-1D41-B8F3-A6464C7FF317}"/>
              </a:ext>
            </a:extLst>
          </p:cNvPr>
          <p:cNvSpPr>
            <a:spLocks noGrp="1"/>
          </p:cNvSpPr>
          <p:nvPr>
            <p:ph idx="1"/>
          </p:nvPr>
        </p:nvSpPr>
        <p:spPr>
          <a:xfrm>
            <a:off x="863599" y="1125760"/>
            <a:ext cx="7811737" cy="4351338"/>
          </a:xfrm>
        </p:spPr>
        <p:txBody>
          <a:bodyPr/>
          <a:lstStyle/>
          <a:p>
            <a:r>
              <a:rPr lang="en-US" dirty="0"/>
              <a:t>Fraction vented to surface as a function of porosity</a:t>
            </a:r>
          </a:p>
          <a:p>
            <a:r>
              <a:rPr lang="en-US" dirty="0"/>
              <a:t>Percolation threshold (</a:t>
            </a:r>
            <a:r>
              <a:rPr lang="en-US" i="1" dirty="0"/>
              <a:t>p</a:t>
            </a:r>
            <a:r>
              <a:rPr lang="en-US" i="1" baseline="-25000" dirty="0"/>
              <a:t>c</a:t>
            </a:r>
            <a:r>
              <a:rPr lang="en-US" dirty="0"/>
              <a:t>) for each mobility</a:t>
            </a:r>
          </a:p>
          <a:p>
            <a:endParaRPr lang="en-US" dirty="0"/>
          </a:p>
        </p:txBody>
      </p:sp>
      <p:pic>
        <p:nvPicPr>
          <p:cNvPr id="6" name="Picture 5">
            <a:extLst>
              <a:ext uri="{FF2B5EF4-FFF2-40B4-BE49-F238E27FC236}">
                <a16:creationId xmlns:a16="http://schemas.microsoft.com/office/drawing/2014/main" id="{ED279DFC-7BD3-1B46-9D0E-0A843AF623FE}"/>
              </a:ext>
            </a:extLst>
          </p:cNvPr>
          <p:cNvPicPr>
            <a:picLocks noChangeAspect="1"/>
          </p:cNvPicPr>
          <p:nvPr/>
        </p:nvPicPr>
        <p:blipFill rotWithShape="1">
          <a:blip r:embed="rId3">
            <a:extLst>
              <a:ext uri="{28A0092B-C50C-407E-A947-70E740481C1C}">
                <a14:useLocalDpi xmlns:a14="http://schemas.microsoft.com/office/drawing/2010/main" val="0"/>
              </a:ext>
            </a:extLst>
          </a:blip>
          <a:srcRect l="15418" t="14445"/>
          <a:stretch/>
        </p:blipFill>
        <p:spPr>
          <a:xfrm>
            <a:off x="5842000" y="2667002"/>
            <a:ext cx="3276600" cy="2644999"/>
          </a:xfrm>
          <a:prstGeom prst="rect">
            <a:avLst/>
          </a:prstGeom>
        </p:spPr>
      </p:pic>
      <p:cxnSp>
        <p:nvCxnSpPr>
          <p:cNvPr id="7" name="Straight Arrow Connector 6">
            <a:extLst>
              <a:ext uri="{FF2B5EF4-FFF2-40B4-BE49-F238E27FC236}">
                <a16:creationId xmlns:a16="http://schemas.microsoft.com/office/drawing/2014/main" id="{09782D52-1A8E-EC4C-86D6-0459B0BC63B1}"/>
              </a:ext>
            </a:extLst>
          </p:cNvPr>
          <p:cNvCxnSpPr>
            <a:cxnSpLocks/>
          </p:cNvCxnSpPr>
          <p:nvPr/>
        </p:nvCxnSpPr>
        <p:spPr>
          <a:xfrm flipH="1">
            <a:off x="7890372" y="2491014"/>
            <a:ext cx="114300" cy="1222795"/>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8FFD539A-24F8-B24C-B5CA-CCAC76B031A8}"/>
              </a:ext>
            </a:extLst>
          </p:cNvPr>
          <p:cNvSpPr txBox="1"/>
          <p:nvPr/>
        </p:nvSpPr>
        <p:spPr>
          <a:xfrm>
            <a:off x="6632465" y="1559039"/>
            <a:ext cx="2550716" cy="266701"/>
          </a:xfrm>
          <a:prstGeom prst="rect">
            <a:avLst/>
          </a:prstGeom>
        </p:spPr>
        <p:txBody>
          <a:bodyPr vert="horz" wrap="square" lIns="91440" tIns="45720" rIns="91440" bIns="45720" rtlCol="0">
            <a:noAutofit/>
          </a:bodyPr>
          <a:lstStyle/>
          <a:p>
            <a:pPr marL="0" marR="0" indent="0" algn="ctr" defTabSz="457200" rtl="0" eaLnBrk="1" fontAlgn="auto" latinLnBrk="0" hangingPunct="1">
              <a:lnSpc>
                <a:spcPct val="100000"/>
              </a:lnSpc>
              <a:spcBef>
                <a:spcPct val="20000"/>
              </a:spcBef>
              <a:spcAft>
                <a:spcPts val="0"/>
              </a:spcAft>
              <a:buClrTx/>
              <a:buSzTx/>
              <a:buFont typeface="Arial"/>
              <a:buNone/>
              <a:tabLst/>
            </a:pPr>
            <a:r>
              <a:rPr kumimoji="0" lang="en-US" sz="2000" b="1" i="0" u="none" strike="noStrike" kern="1200" cap="none" spc="0" normalizeH="0" noProof="0" dirty="0">
                <a:ln>
                  <a:noFill/>
                </a:ln>
                <a:effectLst/>
                <a:uLnTx/>
                <a:uFillTx/>
                <a:latin typeface="Arial Narrow"/>
                <a:ea typeface="+mn-ea"/>
                <a:cs typeface="Arial Narrow"/>
              </a:rPr>
              <a:t>Vented: Connected to this surface (x = 72 </a:t>
            </a:r>
            <a:r>
              <a:rPr kumimoji="0" lang="en-US" sz="2000" b="1" i="0" u="none" strike="noStrike" kern="1200" cap="none" spc="0" normalizeH="0" noProof="0" dirty="0" err="1">
                <a:ln>
                  <a:noFill/>
                </a:ln>
                <a:effectLst/>
                <a:uLnTx/>
                <a:uFillTx/>
                <a:latin typeface="Arial Narrow"/>
                <a:ea typeface="+mn-ea"/>
                <a:cs typeface="Arial Narrow"/>
              </a:rPr>
              <a:t>μm</a:t>
            </a:r>
            <a:r>
              <a:rPr kumimoji="0" lang="en-US" sz="2000" b="1" i="0" u="none" strike="noStrike" kern="1200" cap="none" spc="0" normalizeH="0" noProof="0" dirty="0">
                <a:ln>
                  <a:noFill/>
                </a:ln>
                <a:effectLst/>
                <a:uLnTx/>
                <a:uFillTx/>
                <a:latin typeface="Arial Narrow"/>
                <a:ea typeface="+mn-ea"/>
                <a:cs typeface="Arial Narrow"/>
              </a:rPr>
              <a:t>, no-flux BC)</a:t>
            </a:r>
          </a:p>
        </p:txBody>
      </p:sp>
      <p:cxnSp>
        <p:nvCxnSpPr>
          <p:cNvPr id="16" name="Straight Arrow Connector 15">
            <a:extLst>
              <a:ext uri="{FF2B5EF4-FFF2-40B4-BE49-F238E27FC236}">
                <a16:creationId xmlns:a16="http://schemas.microsoft.com/office/drawing/2014/main" id="{8257B69D-6DC1-644E-B50E-6065A63E5A21}"/>
              </a:ext>
            </a:extLst>
          </p:cNvPr>
          <p:cNvCxnSpPr>
            <a:cxnSpLocks/>
          </p:cNvCxnSpPr>
          <p:nvPr/>
        </p:nvCxnSpPr>
        <p:spPr>
          <a:xfrm>
            <a:off x="5933070" y="4777014"/>
            <a:ext cx="1456828" cy="534987"/>
          </a:xfrm>
          <a:prstGeom prst="straightConnector1">
            <a:avLst/>
          </a:prstGeom>
          <a:ln>
            <a:solidFill>
              <a:srgbClr val="FF0000"/>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4B30F7E9-C30A-1F4D-98A7-A29112CDB611}"/>
              </a:ext>
            </a:extLst>
          </p:cNvPr>
          <p:cNvSpPr txBox="1"/>
          <p:nvPr/>
        </p:nvSpPr>
        <p:spPr>
          <a:xfrm>
            <a:off x="5625017" y="5354638"/>
            <a:ext cx="2615189" cy="266701"/>
          </a:xfrm>
          <a:prstGeom prst="rect">
            <a:avLst/>
          </a:prstGeom>
        </p:spPr>
        <p:txBody>
          <a:bodyPr vert="horz" wrap="square" lIns="91440" tIns="45720" rIns="91440" bIns="45720" rtlCol="0">
            <a:noAutofit/>
          </a:bodyPr>
          <a:lstStyle/>
          <a:p>
            <a:pPr marL="0" marR="0" indent="0" algn="ctr" defTabSz="457200" rtl="0" eaLnBrk="1" fontAlgn="auto" latinLnBrk="0" hangingPunct="1">
              <a:lnSpc>
                <a:spcPct val="100000"/>
              </a:lnSpc>
              <a:spcBef>
                <a:spcPct val="20000"/>
              </a:spcBef>
              <a:spcAft>
                <a:spcPts val="0"/>
              </a:spcAft>
              <a:buClrTx/>
              <a:buSzTx/>
              <a:buFont typeface="Arial"/>
              <a:buNone/>
              <a:tabLst/>
            </a:pPr>
            <a:r>
              <a:rPr kumimoji="0" lang="en-US" sz="2000" b="1" i="0" u="none" strike="noStrike" kern="1200" cap="none" spc="0" normalizeH="0" noProof="0" dirty="0">
                <a:ln>
                  <a:noFill/>
                </a:ln>
                <a:effectLst/>
                <a:uLnTx/>
                <a:uFillTx/>
                <a:latin typeface="Arial Narrow"/>
                <a:ea typeface="+mn-ea"/>
                <a:cs typeface="Arial Narrow"/>
              </a:rPr>
              <a:t>Percolated: One or more bubbles connects these faces</a:t>
            </a:r>
          </a:p>
        </p:txBody>
      </p:sp>
      <p:pic>
        <p:nvPicPr>
          <p:cNvPr id="5" name="Picture 4">
            <a:extLst>
              <a:ext uri="{FF2B5EF4-FFF2-40B4-BE49-F238E27FC236}">
                <a16:creationId xmlns:a16="http://schemas.microsoft.com/office/drawing/2014/main" id="{D4A9D443-87B4-D544-88EB-D6300AA69CD1}"/>
              </a:ext>
            </a:extLst>
          </p:cNvPr>
          <p:cNvPicPr>
            <a:picLocks noChangeAspect="1"/>
          </p:cNvPicPr>
          <p:nvPr/>
        </p:nvPicPr>
        <p:blipFill>
          <a:blip r:embed="rId4"/>
          <a:stretch>
            <a:fillRect/>
          </a:stretch>
        </p:blipFill>
        <p:spPr>
          <a:xfrm>
            <a:off x="420335" y="2237281"/>
            <a:ext cx="5007610" cy="3801894"/>
          </a:xfrm>
          <a:prstGeom prst="rect">
            <a:avLst/>
          </a:prstGeom>
        </p:spPr>
      </p:pic>
      <p:sp>
        <p:nvSpPr>
          <p:cNvPr id="12" name="TextBox 11">
            <a:extLst>
              <a:ext uri="{FF2B5EF4-FFF2-40B4-BE49-F238E27FC236}">
                <a16:creationId xmlns:a16="http://schemas.microsoft.com/office/drawing/2014/main" id="{B88FAF33-9CB4-4542-B113-59872852BB0D}"/>
              </a:ext>
            </a:extLst>
          </p:cNvPr>
          <p:cNvSpPr txBox="1"/>
          <p:nvPr/>
        </p:nvSpPr>
        <p:spPr>
          <a:xfrm>
            <a:off x="1864402" y="6150368"/>
            <a:ext cx="2707598" cy="287897"/>
          </a:xfrm>
          <a:prstGeom prst="rect">
            <a:avLst/>
          </a:prstGeom>
        </p:spPr>
        <p:txBody>
          <a:bodyPr vert="horz" wrap="square" lIns="91440" tIns="45720" rIns="91440" bIns="45720" rtlCol="0">
            <a:noAutofit/>
          </a:bodyPr>
          <a:lstStyle/>
          <a:p>
            <a:pPr marL="0" marR="0" indent="0" algn="ctr" defTabSz="457200" rtl="0" eaLnBrk="1" fontAlgn="auto" latinLnBrk="0" hangingPunct="1">
              <a:lnSpc>
                <a:spcPct val="100000"/>
              </a:lnSpc>
              <a:spcBef>
                <a:spcPct val="20000"/>
              </a:spcBef>
              <a:spcAft>
                <a:spcPts val="0"/>
              </a:spcAft>
              <a:buClrTx/>
              <a:buSzTx/>
              <a:buFont typeface="Arial"/>
              <a:buNone/>
              <a:tabLst/>
            </a:pPr>
            <a:r>
              <a:rPr kumimoji="0" lang="en-US" b="1" i="1" u="none" strike="noStrike" kern="1200" cap="none" spc="0" normalizeH="0" noProof="0" dirty="0">
                <a:ln>
                  <a:noFill/>
                </a:ln>
                <a:effectLst/>
                <a:uLnTx/>
                <a:uFillTx/>
                <a:latin typeface="Arial Narrow"/>
                <a:ea typeface="+mn-ea"/>
                <a:cs typeface="Arial Narrow"/>
              </a:rPr>
              <a:t>D</a:t>
            </a:r>
            <a:r>
              <a:rPr kumimoji="0" lang="en-US" b="1" i="0" u="none" strike="noStrike" kern="1200" cap="none" spc="0" normalizeH="0" noProof="0" dirty="0">
                <a:ln>
                  <a:noFill/>
                </a:ln>
                <a:effectLst/>
                <a:uLnTx/>
                <a:uFillTx/>
                <a:latin typeface="Arial Narrow"/>
                <a:ea typeface="+mn-ea"/>
                <a:cs typeface="Arial Narrow"/>
              </a:rPr>
              <a:t> = </a:t>
            </a:r>
            <a:r>
              <a:rPr lang="en-US" b="1" dirty="0">
                <a:latin typeface="Arial Narrow"/>
                <a:cs typeface="Arial Narrow"/>
              </a:rPr>
              <a:t>2</a:t>
            </a:r>
            <a:r>
              <a:rPr kumimoji="0" lang="en-US" b="1" i="0" u="none" strike="noStrike" kern="1200" cap="none" spc="0" normalizeH="0" noProof="0" dirty="0">
                <a:ln>
                  <a:noFill/>
                </a:ln>
                <a:effectLst/>
                <a:uLnTx/>
                <a:uFillTx/>
                <a:latin typeface="Arial Narrow"/>
                <a:ea typeface="+mn-ea"/>
                <a:cs typeface="Arial Narrow"/>
              </a:rPr>
              <a:t> nm</a:t>
            </a:r>
            <a:r>
              <a:rPr kumimoji="0" lang="en-US" b="1" i="0" u="none" strike="noStrike" kern="1200" cap="none" spc="0" normalizeH="0" baseline="30000" noProof="0" dirty="0">
                <a:ln>
                  <a:noFill/>
                </a:ln>
                <a:effectLst/>
                <a:uLnTx/>
                <a:uFillTx/>
                <a:latin typeface="Arial Narrow"/>
                <a:ea typeface="+mn-ea"/>
                <a:cs typeface="Arial Narrow"/>
              </a:rPr>
              <a:t>2</a:t>
            </a:r>
            <a:r>
              <a:rPr kumimoji="0" lang="en-US" b="1" i="0" u="none" strike="noStrike" kern="1200" cap="none" spc="0" normalizeH="0" noProof="0" dirty="0">
                <a:ln>
                  <a:noFill/>
                </a:ln>
                <a:effectLst/>
                <a:uLnTx/>
                <a:uFillTx/>
                <a:latin typeface="Arial Narrow"/>
                <a:ea typeface="+mn-ea"/>
                <a:cs typeface="Arial Narrow"/>
              </a:rPr>
              <a:t>/s</a:t>
            </a:r>
          </a:p>
        </p:txBody>
      </p:sp>
    </p:spTree>
    <p:extLst>
      <p:ext uri="{BB962C8B-B14F-4D97-AF65-F5344CB8AC3E}">
        <p14:creationId xmlns:p14="http://schemas.microsoft.com/office/powerpoint/2010/main" val="207335428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23"/>
</p:tagLst>
</file>

<file path=ppt/theme/theme1.xml><?xml version="1.0" encoding="utf-8"?>
<a:theme xmlns:a="http://schemas.openxmlformats.org/drawingml/2006/main" name="INL 2020">
  <a:themeElements>
    <a:clrScheme name="INL 2020">
      <a:dk1>
        <a:srgbClr val="000000"/>
      </a:dk1>
      <a:lt1>
        <a:srgbClr val="FFFFFF"/>
      </a:lt1>
      <a:dk2>
        <a:srgbClr val="06509D"/>
      </a:dk2>
      <a:lt2>
        <a:srgbClr val="2CA8E1"/>
      </a:lt2>
      <a:accent1>
        <a:srgbClr val="8EC423"/>
      </a:accent1>
      <a:accent2>
        <a:srgbClr val="2CA8E1"/>
      </a:accent2>
      <a:accent3>
        <a:srgbClr val="832369"/>
      </a:accent3>
      <a:accent4>
        <a:srgbClr val="CF1D4C"/>
      </a:accent4>
      <a:accent5>
        <a:srgbClr val="F78E20"/>
      </a:accent5>
      <a:accent6>
        <a:srgbClr val="59595C"/>
      </a:accent6>
      <a:hlink>
        <a:srgbClr val="7F7F7F"/>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7E82F965877DA48B42BD2A948B41834" ma:contentTypeVersion="1" ma:contentTypeDescription="Create a new document." ma:contentTypeScope="" ma:versionID="2256d34d26a10fb9041f5e82347b058b">
  <xsd:schema xmlns:xsd="http://www.w3.org/2001/XMLSchema" xmlns:xs="http://www.w3.org/2001/XMLSchema" xmlns:p="http://schemas.microsoft.com/office/2006/metadata/properties" xmlns:ns2="e13a543c-6713-4e5a-aa83-cb6a8e4cb4d2" targetNamespace="http://schemas.microsoft.com/office/2006/metadata/properties" ma:root="true" ma:fieldsID="fe980c8458d991d66740f43b520c8eeb" ns2:_="">
    <xsd:import namespace="e13a543c-6713-4e5a-aa83-cb6a8e4cb4d2"/>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13a543c-6713-4e5a-aa83-cb6a8e4cb4d2"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3B60814-EE0C-4BE1-95F1-107AA70F554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13a543c-6713-4e5a-aa83-cb6a8e4cb4d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F77B880-D07C-4C3A-80BD-6BD82B99180E}">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B32901D2-B5C6-4916-9F53-1B2FBA318D87}">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16218</TotalTime>
  <Words>8887</Words>
  <Application>Microsoft Macintosh PowerPoint</Application>
  <PresentationFormat>On-screen Show (4:3)</PresentationFormat>
  <Paragraphs>639</Paragraphs>
  <Slides>54</Slides>
  <Notes>33</Notes>
  <HiddenSlides>0</HiddenSlides>
  <MMClips>2</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54</vt:i4>
      </vt:variant>
    </vt:vector>
  </HeadingPairs>
  <TitlesOfParts>
    <vt:vector size="63" baseType="lpstr">
      <vt:lpstr>Arial</vt:lpstr>
      <vt:lpstr>Arial Black</vt:lpstr>
      <vt:lpstr>Arial Narrow</vt:lpstr>
      <vt:lpstr>Calibri</vt:lpstr>
      <vt:lpstr>Cambria Math</vt:lpstr>
      <vt:lpstr>Courier</vt:lpstr>
      <vt:lpstr>Symbol</vt:lpstr>
      <vt:lpstr>Times New Roman</vt:lpstr>
      <vt:lpstr>INL 2020</vt:lpstr>
      <vt:lpstr>PowerPoint Presentation</vt:lpstr>
      <vt:lpstr>Multiscale fuel performance simulation</vt:lpstr>
      <vt:lpstr>Gaseous swelling in U-(Pu)-Zr fuels</vt:lpstr>
      <vt:lpstr>New swelling models added to BISON for U-(Pu)-Zr fuels</vt:lpstr>
      <vt:lpstr>Threshold for gas release in UPuZrGaseousEigenstrain</vt:lpstr>
      <vt:lpstr>Phase-field simulation of growing gas bubbles</vt:lpstr>
      <vt:lpstr>Phase-field simulation of growing gas bubbles</vt:lpstr>
      <vt:lpstr>Phase-field simulation results</vt:lpstr>
      <vt:lpstr>Connectivity to surface</vt:lpstr>
      <vt:lpstr>Percolation threshold</vt:lpstr>
      <vt:lpstr>Varying initial conditions to obtain improved statistics and quantify uncertainty</vt:lpstr>
      <vt:lpstr>Determining parameters for Bison U-(Pu)-Zr swelling model</vt:lpstr>
      <vt:lpstr>BISON fission gas release prediction from simulated EBR-II fuel pin</vt:lpstr>
      <vt:lpstr>Conclusions and next steps</vt:lpstr>
      <vt:lpstr>Parameterization of BISON model for fission gas release in U3Si2 nuclear fuel using phase-field simulations</vt:lpstr>
      <vt:lpstr>U3Si2 is being considered as a potential accident-tolerant fuel</vt:lpstr>
      <vt:lpstr>Lower length scale calculations to reduce uncertainty in BISON </vt:lpstr>
      <vt:lpstr>Lower length scale calculations to reduce uncertainty in BISON </vt:lpstr>
      <vt:lpstr>Phase-field model: Essential physics</vt:lpstr>
      <vt:lpstr>Phase-field model: Grand-potential functional</vt:lpstr>
      <vt:lpstr>Phase-field model evolution equations</vt:lpstr>
      <vt:lpstr>Phase-field model initial conditions</vt:lpstr>
      <vt:lpstr>Phase-field model initial conditions</vt:lpstr>
      <vt:lpstr>Phase-field simulation results</vt:lpstr>
      <vt:lpstr>Phase-field simulation results</vt:lpstr>
      <vt:lpstr>Informing BISON with phase-field results</vt:lpstr>
      <vt:lpstr>Effect of simulation assumptions on predicted value for BISON model</vt:lpstr>
      <vt:lpstr>Conclusions: U3Si2 fission gas release</vt:lpstr>
      <vt:lpstr>Fine fragmentation/pulverization of high-burnup UO2</vt:lpstr>
      <vt:lpstr>BISON model for pulverization</vt:lpstr>
      <vt:lpstr>HBS bubble response to LOCA transient</vt:lpstr>
      <vt:lpstr>Phase-field model: Essential physics</vt:lpstr>
      <vt:lpstr>Phase-field model: Free energy functional</vt:lpstr>
      <vt:lpstr>Parameterization for Xe gas phase</vt:lpstr>
      <vt:lpstr>Phase-field model: Elastic energy</vt:lpstr>
      <vt:lpstr>Evolution equations</vt:lpstr>
      <vt:lpstr>Phase-field model verification and testing</vt:lpstr>
      <vt:lpstr>Bubble growth during steady-state operation</vt:lpstr>
      <vt:lpstr>Bubble growth during steady-state operation</vt:lpstr>
      <vt:lpstr>Bubble response during LOCA transient</vt:lpstr>
      <vt:lpstr>Bubble response during LOCA transient</vt:lpstr>
      <vt:lpstr>Bubble response during LOCA transient</vt:lpstr>
      <vt:lpstr>Modeling fragmentation in high-burnup UO2 using phase-field fracture</vt:lpstr>
      <vt:lpstr>External pressure</vt:lpstr>
      <vt:lpstr>Determine BISON pulverization criterion based on phase-field modeling</vt:lpstr>
      <vt:lpstr>BISON pulverization criterion</vt:lpstr>
      <vt:lpstr>Conclusions: High-burnup UO2 response to LOCA transients</vt:lpstr>
      <vt:lpstr>PowerPoint Presentation</vt:lpstr>
      <vt:lpstr>Volume fraction of bubble phase</vt:lpstr>
      <vt:lpstr>Surface area of interface</vt:lpstr>
      <vt:lpstr>Length scale/feature size</vt:lpstr>
      <vt:lpstr>Effect of minimum bubble spacing in initial conditions </vt:lpstr>
      <vt:lpstr>Effect of simulation domain geometry</vt:lpstr>
      <vt:lpstr>Effect of simulation temperature</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Daniel L. Campbell</dc:creator>
  <cp:keywords/>
  <dc:description/>
  <cp:lastModifiedBy>Benjamin W. Beeler</cp:lastModifiedBy>
  <cp:revision>359</cp:revision>
  <dcterms:created xsi:type="dcterms:W3CDTF">2020-04-22T20:22:45Z</dcterms:created>
  <dcterms:modified xsi:type="dcterms:W3CDTF">2022-04-05T18:29:10Z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0x010100E7E82F965877DA48B42BD2A948B41834</vt:lpwstr>
  </property>
</Properties>
</file>